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.xml" ContentType="application/vnd.openxmlformats-officedocument.presentationml.notesSlide+xml"/>
  <Override PartName="/ppt/charts/chartEx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drawings/drawing3.xml" ContentType="application/vnd.openxmlformats-officedocument.drawingml.chartshape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88" r:id="rId2"/>
    <p:sldId id="355" r:id="rId3"/>
    <p:sldId id="323" r:id="rId4"/>
    <p:sldId id="303" r:id="rId5"/>
    <p:sldId id="381" r:id="rId6"/>
    <p:sldId id="382" r:id="rId7"/>
    <p:sldId id="383" r:id="rId8"/>
    <p:sldId id="384" r:id="rId9"/>
    <p:sldId id="385" r:id="rId10"/>
    <p:sldId id="395" r:id="rId11"/>
    <p:sldId id="386" r:id="rId12"/>
    <p:sldId id="392" r:id="rId13"/>
    <p:sldId id="391" r:id="rId14"/>
    <p:sldId id="397" r:id="rId15"/>
    <p:sldId id="389" r:id="rId16"/>
    <p:sldId id="394" r:id="rId17"/>
    <p:sldId id="390" r:id="rId18"/>
    <p:sldId id="380" r:id="rId19"/>
    <p:sldId id="347" r:id="rId20"/>
    <p:sldId id="324" r:id="rId21"/>
    <p:sldId id="360" r:id="rId22"/>
    <p:sldId id="341" r:id="rId23"/>
    <p:sldId id="342" r:id="rId24"/>
    <p:sldId id="297" r:id="rId2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439828-DE10-8216-C564-C0872655FB64}" name="Tatiana Moreno Calderon" initials="TM" userId="S::coordinacion.ameec@sacsconsultores.com::d19b89de-ef07-4b24-a37d-15def6991a96" providerId="AD"/>
  <p188:author id="{2114C8CB-CDC0-8E5F-901E-F810007AFBFD}" name="Alexandra Gutierrez" initials="AG" userId="S::lider.healthcare@sacsconsultores.com::6a2811ff-8bb9-4564-a13b-ac08f9880e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CCFF"/>
    <a:srgbClr val="FF0066"/>
    <a:srgbClr val="FF99FF"/>
    <a:srgbClr val="99FFCC"/>
    <a:srgbClr val="CC99FF"/>
    <a:srgbClr val="BAE18F"/>
    <a:srgbClr val="CCCCFF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DE7CB8-6BCB-438B-9882-6429F5C08D4E}">
  <a:tblStyle styleId="{C6DE7CB8-6BCB-438B-9882-6429F5C08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Moreno Calderon" userId="d19b89de-ef07-4b24-a37d-15def6991a96" providerId="ADAL" clId="{7B31A74C-04FF-48F5-98CC-80CDDBE49485}"/>
    <pc:docChg chg="modSld">
      <pc:chgData name="Tatiana Moreno Calderon" userId="d19b89de-ef07-4b24-a37d-15def6991a96" providerId="ADAL" clId="{7B31A74C-04FF-48F5-98CC-80CDDBE49485}" dt="2024-09-09T20:27:44.824" v="1" actId="14734"/>
      <pc:docMkLst>
        <pc:docMk/>
      </pc:docMkLst>
      <pc:sldChg chg="modSp mod">
        <pc:chgData name="Tatiana Moreno Calderon" userId="d19b89de-ef07-4b24-a37d-15def6991a96" providerId="ADAL" clId="{7B31A74C-04FF-48F5-98CC-80CDDBE49485}" dt="2024-09-09T20:27:44.824" v="1" actId="14734"/>
        <pc:sldMkLst>
          <pc:docMk/>
          <pc:sldMk cId="2275935966" sldId="342"/>
        </pc:sldMkLst>
        <pc:graphicFrameChg chg="mod modGraphic">
          <ac:chgData name="Tatiana Moreno Calderon" userId="d19b89de-ef07-4b24-a37d-15def6991a96" providerId="ADAL" clId="{7B31A74C-04FF-48F5-98CC-80CDDBE49485}" dt="2024-09-09T20:27:44.824" v="1" actId="14734"/>
          <ac:graphicFrameMkLst>
            <pc:docMk/>
            <pc:sldMk cId="2275935966" sldId="342"/>
            <ac:graphicFrameMk id="3" creationId="{3E931DA2-C745-78D2-DFB2-152D90E84DD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JULIO%20%202024/BASE%20SEGUIMIENTOS%20JULIO%20%202024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https://sacazure-my.sharepoint.com/personal/lider_healthcare_sacsconsultores_com/Documents/Documentos/HEALTHCARE/AMEEC/PROGRAMA%20AMEEC/MANTENIMIENTO%20DE%20RED/1.%20ACUMULADO%20MANTENIMIENTO%20DE%20RED%202024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BRIL%202024/BASE%20%20INF.%20ABRIL%20202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FEBRERO%202024/INFORME%20FEBRERO%202024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sacazure-my.sharepoint.com/personal/coordinacion_ameec_sacsconsultores_com/Documents/Documentos/INFORMES%20%20AMEEC%20TM/2024/ABRIL%202024/BASE%20%20INF.%20ABRIL%20202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sacazure-my.sharepoint.com/personal/coordinacion_ameec_sacsconsultores_com/Documents/Documentos/INFORMES%20%20AMEEC%20TM/2024/AGOSTO%202024/BASE%20SEGUIMIENTOS%20%20%20AGOSTO%20%20%202024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https://sacazure-my.sharepoint.com/personal/lider_healthcare_sacsconsultores_com/Documents/Documentos/HEALTHCARE/AMEEC/PROGRAMA%20AMEEC/MANTENIMIENTO%20DE%20RED/1.%20ACUMULADO%20MANTENIMIENTO%20DE%20RED%20202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  AGOSTO   2024.xlsx]Hoja2!TablaDinámica1</c:name>
    <c:fmtId val="13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543324237492213"/>
          <c:y val="0.12144620955981761"/>
          <c:w val="0.81771267363865274"/>
          <c:h val="0.67831927840316886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Hoja2!$B$3:$B$4</c:f>
              <c:strCache>
                <c:ptCount val="1"/>
                <c:pt idx="0">
                  <c:v>RLP ESPECIAL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Hoja2!$A$5:$A$13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Hoja2!$B$5:$B$13</c:f>
              <c:numCache>
                <c:formatCode>General</c:formatCode>
                <c:ptCount val="8"/>
                <c:pt idx="0">
                  <c:v>288</c:v>
                </c:pt>
                <c:pt idx="1">
                  <c:v>279</c:v>
                </c:pt>
                <c:pt idx="2">
                  <c:v>260</c:v>
                </c:pt>
                <c:pt idx="3">
                  <c:v>313</c:v>
                </c:pt>
                <c:pt idx="4">
                  <c:v>289</c:v>
                </c:pt>
                <c:pt idx="5">
                  <c:v>271</c:v>
                </c:pt>
                <c:pt idx="6">
                  <c:v>378</c:v>
                </c:pt>
                <c:pt idx="7">
                  <c:v>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2-4CE7-B9C3-6DF42C11920B}"/>
            </c:ext>
          </c:extLst>
        </c:ser>
        <c:ser>
          <c:idx val="1"/>
          <c:order val="1"/>
          <c:tx>
            <c:strRef>
              <c:f>Hoja2!$C$3:$C$4</c:f>
              <c:strCache>
                <c:ptCount val="1"/>
                <c:pt idx="0">
                  <c:v>RLP NO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cat>
            <c:strRef>
              <c:f>Hoja2!$A$5:$A$13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Hoja2!$C$5:$C$13</c:f>
              <c:numCache>
                <c:formatCode>General</c:formatCode>
                <c:ptCount val="8"/>
                <c:pt idx="0">
                  <c:v>6</c:v>
                </c:pt>
                <c:pt idx="1">
                  <c:v>28</c:v>
                </c:pt>
                <c:pt idx="2">
                  <c:v>9</c:v>
                </c:pt>
                <c:pt idx="3">
                  <c:v>7</c:v>
                </c:pt>
                <c:pt idx="4">
                  <c:v>10</c:v>
                </c:pt>
                <c:pt idx="5">
                  <c:v>7</c:v>
                </c:pt>
                <c:pt idx="6">
                  <c:v>22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92-4CE7-B9C3-6DF42C11920B}"/>
            </c:ext>
          </c:extLst>
        </c:ser>
        <c:ser>
          <c:idx val="2"/>
          <c:order val="2"/>
          <c:tx>
            <c:strRef>
              <c:f>Hoja2!$D$3:$D$4</c:f>
              <c:strCache>
                <c:ptCount val="1"/>
                <c:pt idx="0">
                  <c:v>RLP SI </c:v>
                </c:pt>
              </c:strCache>
            </c:strRef>
          </c:tx>
          <c:spPr>
            <a:solidFill>
              <a:srgbClr val="FF9933"/>
            </a:solidFill>
            <a:ln>
              <a:noFill/>
            </a:ln>
            <a:effectLst/>
            <a:sp3d/>
          </c:spPr>
          <c:invertIfNegative val="0"/>
          <c:cat>
            <c:strRef>
              <c:f>Hoja2!$A$5:$A$13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Hoja2!$D$5:$D$13</c:f>
              <c:numCache>
                <c:formatCode>General</c:formatCode>
                <c:ptCount val="8"/>
                <c:pt idx="0">
                  <c:v>16</c:v>
                </c:pt>
                <c:pt idx="1">
                  <c:v>22</c:v>
                </c:pt>
                <c:pt idx="2">
                  <c:v>24</c:v>
                </c:pt>
                <c:pt idx="3">
                  <c:v>18</c:v>
                </c:pt>
                <c:pt idx="4">
                  <c:v>23</c:v>
                </c:pt>
                <c:pt idx="5">
                  <c:v>28</c:v>
                </c:pt>
                <c:pt idx="6">
                  <c:v>22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92-4CE7-B9C3-6DF42C119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gapDepth val="95"/>
        <c:shape val="box"/>
        <c:axId val="563921568"/>
        <c:axId val="563924448"/>
        <c:axId val="0"/>
      </c:bar3DChart>
      <c:catAx>
        <c:axId val="56392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63924448"/>
        <c:crosses val="autoZero"/>
        <c:auto val="1"/>
        <c:lblAlgn val="ctr"/>
        <c:lblOffset val="100"/>
        <c:noMultiLvlLbl val="0"/>
      </c:catAx>
      <c:valAx>
        <c:axId val="56392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639215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JULIO  2024.xlsx]DINAMICAS !TablaDinámica9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'DINAMICAS '!$AU$27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457C-4DD2-8303-41EA47ECCCC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57C-4DD2-8303-41EA47ECCCCA}"/>
              </c:ext>
            </c:extLst>
          </c:dPt>
          <c:dLbls>
            <c:dLbl>
              <c:idx val="0"/>
              <c:layout>
                <c:manualLayout>
                  <c:x val="0.35074872489977116"/>
                  <c:y val="-1.934209070466184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6939006220589"/>
                      <c:h val="0.184023617988172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57C-4DD2-8303-41EA47ECCCCA}"/>
                </c:ext>
              </c:extLst>
            </c:dLbl>
            <c:dLbl>
              <c:idx val="1"/>
              <c:layout>
                <c:manualLayout>
                  <c:x val="-0.24536086015074959"/>
                  <c:y val="-3.3458808255210096E-2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4285F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715599096694226"/>
                      <c:h val="0.124101090915222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57C-4DD2-8303-41EA47ECCCCA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4285F4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'DINAMICAS '!$AT$28:$AT$30</c:f>
              <c:strCache>
                <c:ptCount val="2"/>
                <c:pt idx="0">
                  <c:v>NO</c:v>
                </c:pt>
                <c:pt idx="1">
                  <c:v>SI</c:v>
                </c:pt>
              </c:strCache>
            </c:strRef>
          </c:cat>
          <c:val>
            <c:numRef>
              <c:f>'DINAMICAS '!$AU$28:$AU$30</c:f>
              <c:numCache>
                <c:formatCode>General</c:formatCode>
                <c:ptCount val="2"/>
                <c:pt idx="0">
                  <c:v>2261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7C-4DD2-8303-41EA47ECC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>
          <a:solidFill>
            <a:srgbClr val="002060"/>
          </a:solidFill>
        </a:defRPr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[1. ACUMULADO MANTENIMIENTO DE RED 2024.xlsx]Hoja3!TablaDinámica15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0237921654988771E-2"/>
          <c:y val="0.14025517644699556"/>
          <c:w val="0.56747330796030604"/>
          <c:h val="0.85974501100856082"/>
        </c:manualLayout>
      </c:layout>
      <c:pie3DChart>
        <c:varyColors val="1"/>
        <c:ser>
          <c:idx val="0"/>
          <c:order val="0"/>
          <c:tx>
            <c:strRef>
              <c:f>Hoja3!$E$3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8CBF-4E06-A389-6E24D0EF376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8CBF-4E06-A389-6E24D0EF3764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8CBF-4E06-A389-6E24D0EF376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8CBF-4E06-A389-6E24D0EF3764}"/>
              </c:ext>
            </c:extLst>
          </c:dPt>
          <c:cat>
            <c:strRef>
              <c:f>Hoja3!$D$4:$D$8</c:f>
              <c:strCache>
                <c:ptCount val="4"/>
                <c:pt idx="0">
                  <c:v>ACTUALIZACION CONTACTOS ARL </c:v>
                </c:pt>
                <c:pt idx="1">
                  <c:v>ACTUALIZACION TARIFAS </c:v>
                </c:pt>
                <c:pt idx="2">
                  <c:v>CONCILIACION CARTERA// GLOSAS </c:v>
                </c:pt>
                <c:pt idx="3">
                  <c:v>(en blanco)</c:v>
                </c:pt>
              </c:strCache>
            </c:strRef>
          </c:cat>
          <c:val>
            <c:numRef>
              <c:f>Hoja3!$E$4:$E$8</c:f>
              <c:numCache>
                <c:formatCode>General</c:formatCode>
                <c:ptCount val="4"/>
                <c:pt idx="0">
                  <c:v>10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BF-4E06-A389-6E24D0EF3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65605848686470125"/>
          <c:y val="0.30816829214259389"/>
          <c:w val="0.33330041033770902"/>
          <c:h val="0.4738539686006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 INF. ABRIL 2024.xlsx]Hoja1!TablaDinámica3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  AGOSTO   2024.xlsx]Hoja2!TablaDinámica2</c:name>
    <c:fmtId val="28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256323515116168"/>
          <c:y val="3.7766846840106984E-2"/>
          <c:w val="0.88015281423155434"/>
          <c:h val="0.767577384180896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Hoja2!$I$3:$I$4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Hoja2!$H$5:$H$13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Hoja2!$I$5:$I$13</c:f>
              <c:numCache>
                <c:formatCode>General</c:formatCode>
                <c:ptCount val="8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7</c:v>
                </c:pt>
                <c:pt idx="4">
                  <c:v>10</c:v>
                </c:pt>
                <c:pt idx="5">
                  <c:v>15</c:v>
                </c:pt>
                <c:pt idx="6">
                  <c:v>8</c:v>
                </c:pt>
                <c:pt idx="7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1B-4FBB-9314-B8F48DEC9F32}"/>
            </c:ext>
          </c:extLst>
        </c:ser>
        <c:ser>
          <c:idx val="1"/>
          <c:order val="1"/>
          <c:tx>
            <c:strRef>
              <c:f>Hoja2!$J$3:$J$4</c:f>
              <c:strCache>
                <c:ptCount val="1"/>
                <c:pt idx="0">
                  <c:v>SI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Hoja2!$H$5:$H$13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Hoja2!$J$5:$J$13</c:f>
              <c:numCache>
                <c:formatCode>General</c:formatCode>
                <c:ptCount val="8"/>
                <c:pt idx="0">
                  <c:v>9</c:v>
                </c:pt>
                <c:pt idx="1">
                  <c:v>16</c:v>
                </c:pt>
                <c:pt idx="2">
                  <c:v>16</c:v>
                </c:pt>
                <c:pt idx="3">
                  <c:v>11</c:v>
                </c:pt>
                <c:pt idx="4">
                  <c:v>13</c:v>
                </c:pt>
                <c:pt idx="5">
                  <c:v>13</c:v>
                </c:pt>
                <c:pt idx="6">
                  <c:v>14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1B-4FBB-9314-B8F48DEC9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3922528"/>
        <c:axId val="679378912"/>
        <c:axId val="0"/>
      </c:bar3DChart>
      <c:catAx>
        <c:axId val="56392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79378912"/>
        <c:crosses val="autoZero"/>
        <c:auto val="1"/>
        <c:lblAlgn val="ctr"/>
        <c:lblOffset val="100"/>
        <c:noMultiLvlLbl val="0"/>
      </c:catAx>
      <c:valAx>
        <c:axId val="67937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6392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  AGOSTO   2024.xlsx]Hoja2!TablaDinámica3</c:name>
    <c:fmtId val="32"/>
  </c:pivotSource>
  <c:chart>
    <c:autoTitleDeleted val="1"/>
    <c:pivotFmts>
      <c:pivotFmt>
        <c:idx val="0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>
        <c:manualLayout>
          <c:layoutTarget val="inner"/>
          <c:xMode val="edge"/>
          <c:yMode val="edge"/>
          <c:x val="0.17469938580677929"/>
          <c:y val="0.1855725651991213"/>
          <c:w val="0.64524926614543254"/>
          <c:h val="0.70398040371365811"/>
        </c:manualLayout>
      </c:layout>
      <c:doughnutChart>
        <c:varyColors val="1"/>
        <c:ser>
          <c:idx val="0"/>
          <c:order val="0"/>
          <c:tx>
            <c:strRef>
              <c:f>Hoja2!$I$34:$I$35</c:f>
              <c:strCache>
                <c:ptCount val="1"/>
                <c:pt idx="0">
                  <c:v>NO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D1A4-4BB2-A178-7B44B9D7A06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D1A4-4BB2-A178-7B44B9D7A068}"/>
              </c:ext>
            </c:extLst>
          </c:dPt>
          <c:dLbls>
            <c:dLbl>
              <c:idx val="0"/>
              <c:layout>
                <c:manualLayout>
                  <c:x val="0.18552495217900516"/>
                  <c:y val="-1.946265300786873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A4-4BB2-A178-7B44B9D7A068}"/>
                </c:ext>
              </c:extLst>
            </c:dLbl>
            <c:dLbl>
              <c:idx val="1"/>
              <c:layout>
                <c:manualLayout>
                  <c:x val="-9.2762476089502624E-2"/>
                  <c:y val="0.1089908568440647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A4-4BB2-A178-7B44B9D7A068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595959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Hoja2!$H$36:$H$38</c:f>
              <c:strCache>
                <c:ptCount val="2"/>
                <c:pt idx="0">
                  <c:v>ACTIVACION TARDIA</c:v>
                </c:pt>
                <c:pt idx="1">
                  <c:v>CRITERIO MEDICO</c:v>
                </c:pt>
              </c:strCache>
            </c:strRef>
          </c:cat>
          <c:val>
            <c:numRef>
              <c:f>Hoja2!$I$36:$I$38</c:f>
              <c:numCache>
                <c:formatCode>General</c:formatCode>
                <c:ptCount val="2"/>
                <c:pt idx="0">
                  <c:v>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A4-4BB2-A178-7B44B9D7A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  AGOSTO   2024.xlsx]Hoja2!TablaDinámica5</c:name>
    <c:fmtId val="42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Hoja2!$AA$3:$AA$4</c:f>
              <c:strCache>
                <c:ptCount val="1"/>
                <c:pt idx="0">
                  <c:v>PAE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Hoja2!$Z$5:$Z$13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Hoja2!$AA$5:$AA$13</c:f>
              <c:numCache>
                <c:formatCode>General</c:formatCode>
                <c:ptCount val="8"/>
                <c:pt idx="0">
                  <c:v>136</c:v>
                </c:pt>
                <c:pt idx="1">
                  <c:v>152</c:v>
                </c:pt>
                <c:pt idx="2">
                  <c:v>147</c:v>
                </c:pt>
                <c:pt idx="3">
                  <c:v>165</c:v>
                </c:pt>
                <c:pt idx="4">
                  <c:v>170</c:v>
                </c:pt>
                <c:pt idx="5">
                  <c:v>189</c:v>
                </c:pt>
                <c:pt idx="6">
                  <c:v>232</c:v>
                </c:pt>
                <c:pt idx="7">
                  <c:v>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A7-466B-B577-4BF643535491}"/>
            </c:ext>
          </c:extLst>
        </c:ser>
        <c:ser>
          <c:idx val="1"/>
          <c:order val="1"/>
          <c:tx>
            <c:strRef>
              <c:f>Hoja2!$AB$3:$AB$4</c:f>
              <c:strCache>
                <c:ptCount val="1"/>
                <c:pt idx="0">
                  <c:v>PAE 2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cat>
            <c:strRef>
              <c:f>Hoja2!$Z$5:$Z$13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Hoja2!$AB$5:$AB$13</c:f>
              <c:numCache>
                <c:formatCode>General</c:formatCode>
                <c:ptCount val="8"/>
                <c:pt idx="0">
                  <c:v>17</c:v>
                </c:pt>
                <c:pt idx="1">
                  <c:v>11</c:v>
                </c:pt>
                <c:pt idx="2">
                  <c:v>17</c:v>
                </c:pt>
                <c:pt idx="3">
                  <c:v>18</c:v>
                </c:pt>
                <c:pt idx="4">
                  <c:v>15</c:v>
                </c:pt>
                <c:pt idx="5">
                  <c:v>11</c:v>
                </c:pt>
                <c:pt idx="6">
                  <c:v>21</c:v>
                </c:pt>
                <c:pt idx="7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A7-466B-B577-4BF643535491}"/>
            </c:ext>
          </c:extLst>
        </c:ser>
        <c:ser>
          <c:idx val="2"/>
          <c:order val="2"/>
          <c:tx>
            <c:strRef>
              <c:f>Hoja2!$AC$3:$AC$4</c:f>
              <c:strCache>
                <c:ptCount val="1"/>
                <c:pt idx="0">
                  <c:v>PAE 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Hoja2!$Z$5:$Z$13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Hoja2!$AC$5:$AC$13</c:f>
              <c:numCache>
                <c:formatCode>General</c:formatCode>
                <c:ptCount val="8"/>
                <c:pt idx="0">
                  <c:v>157</c:v>
                </c:pt>
                <c:pt idx="1">
                  <c:v>166</c:v>
                </c:pt>
                <c:pt idx="2">
                  <c:v>129</c:v>
                </c:pt>
                <c:pt idx="3">
                  <c:v>155</c:v>
                </c:pt>
                <c:pt idx="4">
                  <c:v>137</c:v>
                </c:pt>
                <c:pt idx="5">
                  <c:v>106</c:v>
                </c:pt>
                <c:pt idx="6">
                  <c:v>169</c:v>
                </c:pt>
                <c:pt idx="7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A7-466B-B577-4BF643535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7434848"/>
        <c:axId val="807438688"/>
      </c:lineChart>
      <c:catAx>
        <c:axId val="8074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07438688"/>
        <c:crosses val="autoZero"/>
        <c:auto val="1"/>
        <c:lblAlgn val="ctr"/>
        <c:lblOffset val="100"/>
        <c:noMultiLvlLbl val="0"/>
      </c:catAx>
      <c:valAx>
        <c:axId val="80743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07434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  AGOSTO   2024.xlsx]Hoja2!TablaDinámica6</c:name>
    <c:fmtId val="49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Hoja2!$AG$3:$AG$4</c:f>
              <c:strCache>
                <c:ptCount val="1"/>
                <c:pt idx="0">
                  <c:v>MAÑANA 06 AM-12 M  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Hoja2!$AF$5:$AF$13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Hoja2!$AG$5:$AG$13</c:f>
              <c:numCache>
                <c:formatCode>General</c:formatCode>
                <c:ptCount val="8"/>
                <c:pt idx="0">
                  <c:v>115</c:v>
                </c:pt>
                <c:pt idx="1">
                  <c:v>127</c:v>
                </c:pt>
                <c:pt idx="2">
                  <c:v>112</c:v>
                </c:pt>
                <c:pt idx="3">
                  <c:v>119</c:v>
                </c:pt>
                <c:pt idx="4">
                  <c:v>98</c:v>
                </c:pt>
                <c:pt idx="5">
                  <c:v>103</c:v>
                </c:pt>
                <c:pt idx="6">
                  <c:v>143</c:v>
                </c:pt>
                <c:pt idx="7">
                  <c:v>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1A-4EF1-8FEB-8BE7C0268ACA}"/>
            </c:ext>
          </c:extLst>
        </c:ser>
        <c:ser>
          <c:idx val="1"/>
          <c:order val="1"/>
          <c:tx>
            <c:strRef>
              <c:f>Hoja2!$AH$3:$AH$4</c:f>
              <c:strCache>
                <c:ptCount val="1"/>
                <c:pt idx="0">
                  <c:v>NOCTURNA  21:00 - 5:59 AM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Hoja2!$AF$5:$AF$13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Hoja2!$AH$5:$AH$13</c:f>
              <c:numCache>
                <c:formatCode>General</c:formatCode>
                <c:ptCount val="8"/>
                <c:pt idx="0">
                  <c:v>39</c:v>
                </c:pt>
                <c:pt idx="1">
                  <c:v>33</c:v>
                </c:pt>
                <c:pt idx="2">
                  <c:v>39</c:v>
                </c:pt>
                <c:pt idx="3">
                  <c:v>41</c:v>
                </c:pt>
                <c:pt idx="4">
                  <c:v>51</c:v>
                </c:pt>
                <c:pt idx="5">
                  <c:v>45</c:v>
                </c:pt>
                <c:pt idx="6">
                  <c:v>69</c:v>
                </c:pt>
                <c:pt idx="7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1A-4EF1-8FEB-8BE7C0268ACA}"/>
            </c:ext>
          </c:extLst>
        </c:ser>
        <c:ser>
          <c:idx val="2"/>
          <c:order val="2"/>
          <c:tx>
            <c:strRef>
              <c:f>Hoja2!$AI$3:$AI$4</c:f>
              <c:strCache>
                <c:ptCount val="1"/>
                <c:pt idx="0">
                  <c:v>TARDE 12:01 - 20:59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Hoja2!$AF$5:$AF$13</c:f>
              <c:strCache>
                <c:ptCount val="8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</c:strCache>
            </c:strRef>
          </c:cat>
          <c:val>
            <c:numRef>
              <c:f>Hoja2!$AI$5:$AI$13</c:f>
              <c:numCache>
                <c:formatCode>General</c:formatCode>
                <c:ptCount val="8"/>
                <c:pt idx="0">
                  <c:v>156</c:v>
                </c:pt>
                <c:pt idx="1">
                  <c:v>169</c:v>
                </c:pt>
                <c:pt idx="2">
                  <c:v>142</c:v>
                </c:pt>
                <c:pt idx="3">
                  <c:v>178</c:v>
                </c:pt>
                <c:pt idx="4">
                  <c:v>173</c:v>
                </c:pt>
                <c:pt idx="5">
                  <c:v>158</c:v>
                </c:pt>
                <c:pt idx="6">
                  <c:v>210</c:v>
                </c:pt>
                <c:pt idx="7">
                  <c:v>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1A-4EF1-8FEB-8BE7C0268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9449504"/>
        <c:axId val="1509446144"/>
      </c:lineChart>
      <c:catAx>
        <c:axId val="150944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09446144"/>
        <c:crosses val="autoZero"/>
        <c:auto val="1"/>
        <c:lblAlgn val="ctr"/>
        <c:lblOffset val="100"/>
        <c:noMultiLvlLbl val="0"/>
      </c:catAx>
      <c:valAx>
        <c:axId val="150944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094495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SEGUIMIENTOS   AGOSTO   2024.xlsx]Hoja2!TablaDinámica7</c:name>
    <c:fmtId val="5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Hoja2!$AN$3:$AN$4</c:f>
              <c:strCache>
                <c:ptCount val="1"/>
                <c:pt idx="0">
                  <c:v>ENERO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Hoja2!$AN$5:$AN$12</c:f>
              <c:numCache>
                <c:formatCode>General</c:formatCode>
                <c:ptCount val="7"/>
                <c:pt idx="0">
                  <c:v>58</c:v>
                </c:pt>
                <c:pt idx="1">
                  <c:v>60</c:v>
                </c:pt>
                <c:pt idx="2">
                  <c:v>57</c:v>
                </c:pt>
                <c:pt idx="3">
                  <c:v>45</c:v>
                </c:pt>
                <c:pt idx="4">
                  <c:v>30</c:v>
                </c:pt>
                <c:pt idx="5">
                  <c:v>37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83-4A91-A781-C1F6E077E719}"/>
            </c:ext>
          </c:extLst>
        </c:ser>
        <c:ser>
          <c:idx val="1"/>
          <c:order val="1"/>
          <c:tx>
            <c:strRef>
              <c:f>Hoja2!$AO$3:$AO$4</c:f>
              <c:strCache>
                <c:ptCount val="1"/>
                <c:pt idx="0">
                  <c:v>FEBRERO</c:v>
                </c:pt>
              </c:strCache>
            </c:strRef>
          </c:tx>
          <c:spPr>
            <a:solidFill>
              <a:srgbClr val="BAE18F"/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Hoja2!$AO$5:$AO$12</c:f>
              <c:numCache>
                <c:formatCode>General</c:formatCode>
                <c:ptCount val="7"/>
                <c:pt idx="0">
                  <c:v>72</c:v>
                </c:pt>
                <c:pt idx="1">
                  <c:v>67</c:v>
                </c:pt>
                <c:pt idx="2">
                  <c:v>43</c:v>
                </c:pt>
                <c:pt idx="3">
                  <c:v>57</c:v>
                </c:pt>
                <c:pt idx="4">
                  <c:v>41</c:v>
                </c:pt>
                <c:pt idx="5">
                  <c:v>30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83-4A91-A781-C1F6E077E719}"/>
            </c:ext>
          </c:extLst>
        </c:ser>
        <c:ser>
          <c:idx val="2"/>
          <c:order val="2"/>
          <c:tx>
            <c:strRef>
              <c:f>Hoja2!$AP$3:$AP$4</c:f>
              <c:strCache>
                <c:ptCount val="1"/>
                <c:pt idx="0">
                  <c:v>MARZO</c:v>
                </c:pt>
              </c:strCache>
            </c:strRef>
          </c:tx>
          <c:spPr>
            <a:solidFill>
              <a:srgbClr val="CCFFFF"/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Hoja2!$AP$5:$AP$12</c:f>
              <c:numCache>
                <c:formatCode>General</c:formatCode>
                <c:ptCount val="7"/>
                <c:pt idx="0">
                  <c:v>41</c:v>
                </c:pt>
                <c:pt idx="1">
                  <c:v>45</c:v>
                </c:pt>
                <c:pt idx="2">
                  <c:v>59</c:v>
                </c:pt>
                <c:pt idx="3">
                  <c:v>42</c:v>
                </c:pt>
                <c:pt idx="4">
                  <c:v>44</c:v>
                </c:pt>
                <c:pt idx="5">
                  <c:v>39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83-4A91-A781-C1F6E077E719}"/>
            </c:ext>
          </c:extLst>
        </c:ser>
        <c:ser>
          <c:idx val="3"/>
          <c:order val="3"/>
          <c:tx>
            <c:strRef>
              <c:f>Hoja2!$AQ$3:$AQ$4</c:f>
              <c:strCache>
                <c:ptCount val="1"/>
                <c:pt idx="0">
                  <c:v>ABRIL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Hoja2!$AQ$5:$AQ$12</c:f>
              <c:numCache>
                <c:formatCode>General</c:formatCode>
                <c:ptCount val="7"/>
                <c:pt idx="0">
                  <c:v>38</c:v>
                </c:pt>
                <c:pt idx="1">
                  <c:v>62</c:v>
                </c:pt>
                <c:pt idx="2">
                  <c:v>51</c:v>
                </c:pt>
                <c:pt idx="3">
                  <c:v>60</c:v>
                </c:pt>
                <c:pt idx="4">
                  <c:v>53</c:v>
                </c:pt>
                <c:pt idx="5">
                  <c:v>49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83-4A91-A781-C1F6E077E719}"/>
            </c:ext>
          </c:extLst>
        </c:ser>
        <c:ser>
          <c:idx val="4"/>
          <c:order val="4"/>
          <c:tx>
            <c:strRef>
              <c:f>Hoja2!$AR$3:$AR$4</c:f>
              <c:strCache>
                <c:ptCount val="1"/>
                <c:pt idx="0">
                  <c:v>MAYO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Hoja2!$AR$5:$AR$12</c:f>
              <c:numCache>
                <c:formatCode>General</c:formatCode>
                <c:ptCount val="7"/>
                <c:pt idx="0">
                  <c:v>51</c:v>
                </c:pt>
                <c:pt idx="1">
                  <c:v>62</c:v>
                </c:pt>
                <c:pt idx="2">
                  <c:v>36</c:v>
                </c:pt>
                <c:pt idx="3">
                  <c:v>50</c:v>
                </c:pt>
                <c:pt idx="4">
                  <c:v>63</c:v>
                </c:pt>
                <c:pt idx="5">
                  <c:v>35</c:v>
                </c:pt>
                <c:pt idx="6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83-4A91-A781-C1F6E077E719}"/>
            </c:ext>
          </c:extLst>
        </c:ser>
        <c:ser>
          <c:idx val="5"/>
          <c:order val="5"/>
          <c:tx>
            <c:strRef>
              <c:f>Hoja2!$AS$3:$AS$4</c:f>
              <c:strCache>
                <c:ptCount val="1"/>
                <c:pt idx="0">
                  <c:v>JUNIO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Hoja2!$AS$5:$AS$12</c:f>
              <c:numCache>
                <c:formatCode>General</c:formatCode>
                <c:ptCount val="7"/>
                <c:pt idx="0">
                  <c:v>56</c:v>
                </c:pt>
                <c:pt idx="1">
                  <c:v>41</c:v>
                </c:pt>
                <c:pt idx="2">
                  <c:v>56</c:v>
                </c:pt>
                <c:pt idx="3">
                  <c:v>41</c:v>
                </c:pt>
                <c:pt idx="4">
                  <c:v>46</c:v>
                </c:pt>
                <c:pt idx="5">
                  <c:v>43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983-4A91-A781-C1F6E077E719}"/>
            </c:ext>
          </c:extLst>
        </c:ser>
        <c:ser>
          <c:idx val="6"/>
          <c:order val="6"/>
          <c:tx>
            <c:strRef>
              <c:f>Hoja2!$AT$3:$AT$4</c:f>
              <c:strCache>
                <c:ptCount val="1"/>
                <c:pt idx="0">
                  <c:v>JULIO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Hoja2!$AT$5:$AT$12</c:f>
              <c:numCache>
                <c:formatCode>General</c:formatCode>
                <c:ptCount val="7"/>
                <c:pt idx="0">
                  <c:v>87</c:v>
                </c:pt>
                <c:pt idx="1">
                  <c:v>54</c:v>
                </c:pt>
                <c:pt idx="2">
                  <c:v>67</c:v>
                </c:pt>
                <c:pt idx="3">
                  <c:v>72</c:v>
                </c:pt>
                <c:pt idx="4">
                  <c:v>66</c:v>
                </c:pt>
                <c:pt idx="5">
                  <c:v>55</c:v>
                </c:pt>
                <c:pt idx="6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83-4A91-A781-C1F6E077E719}"/>
            </c:ext>
          </c:extLst>
        </c:ser>
        <c:ser>
          <c:idx val="7"/>
          <c:order val="7"/>
          <c:tx>
            <c:strRef>
              <c:f>Hoja2!$AU$3:$AU$4</c:f>
              <c:strCache>
                <c:ptCount val="1"/>
                <c:pt idx="0">
                  <c:v>AGOSTO</c:v>
                </c:pt>
              </c:strCache>
            </c:strRef>
          </c:tx>
          <c:spPr>
            <a:solidFill>
              <a:srgbClr val="CCCCF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Hoja2!$AM$5:$AM$12</c:f>
              <c:strCache>
                <c:ptCount val="7"/>
                <c:pt idx="0">
                  <c:v>MIERCOLES</c:v>
                </c:pt>
                <c:pt idx="1">
                  <c:v>JUEVES</c:v>
                </c:pt>
                <c:pt idx="2">
                  <c:v>MARTES</c:v>
                </c:pt>
                <c:pt idx="3">
                  <c:v>LUNES</c:v>
                </c:pt>
                <c:pt idx="4">
                  <c:v> VIERNES</c:v>
                </c:pt>
                <c:pt idx="5">
                  <c:v>SABADO</c:v>
                </c:pt>
                <c:pt idx="6">
                  <c:v>DOMINGO</c:v>
                </c:pt>
              </c:strCache>
            </c:strRef>
          </c:cat>
          <c:val>
            <c:numRef>
              <c:f>Hoja2!$AU$5:$AU$12</c:f>
              <c:numCache>
                <c:formatCode>General</c:formatCode>
                <c:ptCount val="7"/>
                <c:pt idx="0">
                  <c:v>59</c:v>
                </c:pt>
                <c:pt idx="1">
                  <c:v>69</c:v>
                </c:pt>
                <c:pt idx="2">
                  <c:v>58</c:v>
                </c:pt>
                <c:pt idx="3">
                  <c:v>46</c:v>
                </c:pt>
                <c:pt idx="4">
                  <c:v>59</c:v>
                </c:pt>
                <c:pt idx="5">
                  <c:v>54</c:v>
                </c:pt>
                <c:pt idx="6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983-4A91-A781-C1F6E077E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07879024"/>
        <c:axId val="807864624"/>
        <c:axId val="0"/>
      </c:bar3DChart>
      <c:catAx>
        <c:axId val="80787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07864624"/>
        <c:crosses val="autoZero"/>
        <c:auto val="1"/>
        <c:lblAlgn val="ctr"/>
        <c:lblOffset val="100"/>
        <c:noMultiLvlLbl val="0"/>
      </c:catAx>
      <c:valAx>
        <c:axId val="80786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0787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[INFORME FEBRERO 2024.xlsx]Hoja2!TablaDinámica29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>
        <c:manualLayout>
          <c:layoutTarget val="inner"/>
          <c:xMode val="edge"/>
          <c:yMode val="edge"/>
          <c:x val="0.25256911636045493"/>
          <c:y val="0.11509934186741719"/>
          <c:w val="0.45874999999999999"/>
          <c:h val="0.7780918727915194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[BASE  INF. ABRIL 2024.xlsx]TB DINAMICAS!TablaDinámica8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>
        <c:manualLayout>
          <c:layoutTarget val="inner"/>
          <c:xMode val="edge"/>
          <c:yMode val="edge"/>
          <c:x val="3.0256686882657185E-2"/>
          <c:y val="3.5173454289395827E-2"/>
          <c:w val="0.89587935095030491"/>
          <c:h val="0.903273000704161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'[BASE SEGUIMIENTOS   AGOSTO   2024.xlsx]Hoja2'!$N$36:$N$60</cx:f>
        <cx:nf>'[BASE SEGUIMIENTOS   AGOSTO   2024.xlsx]Hoja2'!$N$35</cx:nf>
        <cx:lvl ptCount="25" name="Etiquetas de fila">
          <cx:pt idx="0">CUNDINAMARCA</cx:pt>
          <cx:pt idx="1">ANTIOQUIA</cx:pt>
          <cx:pt idx="2">VALLE DEL CAUCA</cx:pt>
          <cx:pt idx="3">SANTANDER</cx:pt>
          <cx:pt idx="4">BOLÍVAR</cx:pt>
          <cx:pt idx="5">CÓRDOBA</cx:pt>
          <cx:pt idx="6">ATLÁNTICO</cx:pt>
          <cx:pt idx="7">RISARALDA</cx:pt>
          <cx:pt idx="8">BOYACÁ</cx:pt>
          <cx:pt idx="9">CESAR</cx:pt>
          <cx:pt idx="10">MAGDALENA</cx:pt>
          <cx:pt idx="11">META</cx:pt>
          <cx:pt idx="12">NORTE DE SANTANDER</cx:pt>
          <cx:pt idx="13">CASANARE</cx:pt>
          <cx:pt idx="14">CALDAS</cx:pt>
          <cx:pt idx="15">TOLIMA</cx:pt>
          <cx:pt idx="16">SUCRE</cx:pt>
          <cx:pt idx="17">HUILA</cx:pt>
          <cx:pt idx="18">LA GUAJIRA</cx:pt>
          <cx:pt idx="19">QUINDÍO</cx:pt>
          <cx:pt idx="20">NARIÑO</cx:pt>
          <cx:pt idx="21">PUTUMAYO</cx:pt>
          <cx:pt idx="22">ARAUCA</cx:pt>
          <cx:pt idx="23">CAQUETÁ</cx:pt>
          <cx:pt idx="24">CAUCA</cx:pt>
        </cx:lvl>
      </cx:strDim>
      <cx:numDim type="colorVal">
        <cx:f>'[BASE SEGUIMIENTOS   AGOSTO   2024.xlsx]Hoja2'!$O$36:$O$60</cx:f>
        <cx:nf>'[BASE SEGUIMIENTOS   AGOSTO   2024.xlsx]Hoja2'!$O$35</cx:nf>
        <cx:lvl ptCount="25" formatCode="General" name="Total general">
          <cx:pt idx="0">1006</cx:pt>
          <cx:pt idx="1">548</cx:pt>
          <cx:pt idx="2">221</cx:pt>
          <cx:pt idx="3">190</cx:pt>
          <cx:pt idx="4">89</cx:pt>
          <cx:pt idx="5">80</cx:pt>
          <cx:pt idx="6">76</cx:pt>
          <cx:pt idx="7">70</cx:pt>
          <cx:pt idx="8">65</cx:pt>
          <cx:pt idx="9">54</cx:pt>
          <cx:pt idx="10">52</cx:pt>
          <cx:pt idx="11">41</cx:pt>
          <cx:pt idx="12">30</cx:pt>
          <cx:pt idx="13">29</cx:pt>
          <cx:pt idx="14">24</cx:pt>
          <cx:pt idx="15">22</cx:pt>
          <cx:pt idx="16">21</cx:pt>
          <cx:pt idx="17">15</cx:pt>
          <cx:pt idx="18">14</cx:pt>
          <cx:pt idx="19">14</cx:pt>
          <cx:pt idx="20">13</cx:pt>
          <cx:pt idx="21">8</cx:pt>
          <cx:pt idx="22">2</cx:pt>
          <cx:pt idx="23">1</cx:pt>
          <cx:pt idx="24">1</cx:pt>
        </cx:lvl>
      </cx:numDim>
    </cx:data>
  </cx:chartData>
  <cx:chart>
    <cx:plotArea>
      <cx:plotAreaRegion>
        <cx:series layoutId="regionMap" uniqueId="{36B2C4C1-89B1-4AE7-B5E4-C19152ED8100}">
          <cx:tx>
            <cx:txData>
              <cx:f>'[BASE SEGUIMIENTOS   AGOSTO   2024.xlsx]Hoja2'!$O$35</cx:f>
              <cx:v>Total general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es-ES" sz="850" b="0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/>
                </a:endParaRPr>
              </a:p>
            </cx:txPr>
          </cx:dataLabels>
          <cx:dataId val="0"/>
          <cx:layoutPr>
            <cx:geography cultureLanguage="es-ES" cultureRegion="CO" attribution="Con tecnología de Bing">
              <cx:geoCache provider="{E9337A44-BEBE-4D9F-B70C-5C5E7DAFC167}">
                <cx:binary>1HxZbhxJkOVVBH1PsMJ390bXAPSIyOROiou2nwCLpGJzjz08lr8+QH8M5gR9gP4YzBF0sbGURBWZ
oqQpjRoYJgQJlZGe7mbPlmfmlvWvN9O/3Ji76/bFZE3Z/cvN9OfLtO/rf/njj+4mvbPX3Y7Nbtqq
qz70OzeV/aP68CG7ufvjtr0eszL5A/uI/nGTXrf93fTyv/8rfFtyVx1VN9d9VpWvhrt2Pr/rBtN3
P3j25KMX17c2K8Os69vspkd/vgw+/s/z8FTvvnxxV/ZZP1/O9d2fLx996uWLP7a/65t9Xxg4Wj/c
wlqP4B1fcUG48tWnl3j5wlRlcv+ckx2hqL/543964fvNT64tfEHw8X+3t9Vf1/fvPnWkTwe6vr1t
77oOZPr078OVjwSABxsBb6qh7DeaS0CJf77cbZONyCXsk3VV8PlhUG1E2D3/JPMfj/W+rYQHMssd
QigViH8WGP5+LLJgOxxemCn5WWR+L9x/ncinIMSWyEFlKvtX9oTEwenTEm+pAHDfeueBMW7r52eP
vrXFq5Nw/2T3ePc8ALh+lz2yHQTmyMAiP6veR1vYUDBXxSSn8jN65H7vL9gM5S1Yib1ub0Bx3z/V
d0zy0epts7w6eW4YXeyeXO6ehBEY1/dV8c8Chtj5BIxkX3zDBwAexgtBdjCDjwiOv7jX/d6fAbq4
Lvvr8vauvX/7/z5gPFi6BQ3I+dygAWT2T19d7f9G3/kpNGxng8x3odmFAFs1wybifN9annacB0u3
oAE5nxs0r3ePjqIXYXT0Iti9+p3BjexwJanP8NfMs+U7fIcxf0Mn0JPB7fW1MXcvbu/Mi+B6+JX4
9s0XbIH1ejd4bmDp06OP//56wwG+b7P/LMKpHcK5T4XknyKd/0QKkj4m3Gfk8wcgRX3e+3OE05X5
+J/u+hcC3N8rt3ABIZ8bLruXRx//DWLchqv8LmSQv8OFIBRTUPmjpEN3lECSY/GFpG6xgt3efPwP
iG431Y8O853Q9mDtFiwg43OD5Xz/Yvd89yj8jWmH7kjEuaKCboHCdoDEEV+JT1nH9/G98j/7yXnW
XbfX5vYX0s2DpVuQgHzPDRLA47dmGf6pehGM3WcZuYUL+kzhvsfQdttfSy7367YQAfGeGyL69N1u
8PHf7s31KYb6z1IKFJRYSAWx6wsn3q448Y7EHDg1w59Typar6Gq+vvn4Hz860NPB6+vCLVBAwucG
ym/mYniHUoyxYuhLlgeVP0op4Ea+wESKL27E7rX/OXr9IgP7smwLDpDt2cERQSK5V8n/u4cA6YIX
Rfecy99qQ0FZ+cPaJbiDZPKj4zztH1+WbcMRPbskcrT7Yn21e7C/Cba/jW6hHUoYRYiC7T/yDbwD
PAsjhujneAaZ/yEDPrp+sR6u86y9vn//KQN5GpGHa7dgOdpdPzcvOd5dh7tH0cnvRMXfgd6LhCp+
O4lAawxyCGfkS+9sK4kcXye31+Zu00L9voU8DcqDpVuYgIDPDpPo8jfC8SUuSSa+pPZttkV+zLaO
7/pfAeTTqm0somfXajk5Pb/ctFpe/Bd0KiVkeCQUvu8Uq+0MD8hQePyVlQFyD6PYSQUXOtBtefGg
7/hPHeep79hC7eQCrPF5tf73rvaPfqMLARUTBNr5hH2HHUPfEvINQvfPgRs8BGpvyMwv+NCXZVtw
gGzPDY5gF7xn9zy618pTyfaf1iufyNb3m/zoJ2zsursur9u7H53o6UwTfF25hQsI+fxwgT4LnPr7
QeOfouJzLhVUJVt0bNPXhwtLeX9FC3TtoX8EmyZLd//eU9bxPSw+r/sGiWfX9bo8Pdo//o0RC5gW
YUxI8aUD/E2LmO1gX3JO1JeCf4sgX1Yms78Qsu7XbSEC4j0337i4Cn5nwFI7WAlC5NdcD1f2jyoW
tkMUhjt9yPifXlu5/mK4+ZVo9WXZFhwg23ODAy4iT8KP//4be/V0h/pYEgSVyucX+QYR4WMmCTSI
P722XOTVkJW3H//zFxr2f6/cwgWEfG64QFrf//g/fiMskLgl9L2gTvwCC9qCRexs2pDQqPzSF9uC
5eS6zT7+r19A5evCLVC+vv+8KPDZ1eXV8e6734gMlPUbSP7mXD6o/lEM4z+uJM+GfrDX8y9g8/fK
LXBAyufmMcHuq6vo8nc279EOVB6b3PK95j2FmSXGJVwJf45kW+VJcN0Md/2vdO//XrmFCwj5/zsu
33Xnh2z40Yf+4eTip0EwBUN824ll05yUEhH6nem9r2N13z/Jd/jw15WPzg0Di18fbM8m/p5Jve9P
8X0d7Qyv++vo00zog0G+Hz/9JCRMqm4tfVSuPBL0voLYv/3zJYO88XXQdPMNjyuOrwr5rOP7FXfX
XQ8zp5xDkqEMMV+A30DZD5FuvPv0SKIdQRhQgk+NG59umpwlNGLSP18itiMlU0gx4SuM4a7s5Yuu
GjaPPLoDVzngn1zC+CAiwL2/DuKeVWZOqvKrLr7894tysGdVVvYdCPPyRf35U58OyhhTn7g9jIjC
QIFQ4ND1zfU5zPrCh9F/Q4TUwksru8qMWs9k1ZIk7P1BP1DJE7sAJd3eRcKlOeECUi3DEpTwcJdM
TqORQ2dXUNatSlkcjZNYo3Q6MQ6d/3grtDnxI4k4whzOrRSFTgvo/fFecsiz3rZtsaJVnjZv5s5x
vOrLaqzeyMKzzYmSqGIr5i1x88HWcuIXvGOq3i86002vazM2XGixVHN3WFuvd3vVNAgR0Lmn7rVV
JSERdW08nP344N8gwRFYCNtcC1Hlw7+Pz70IIRtvsvmqVlfGnHo51kUBOeuraT6BA/K/VQ5YIccI
AQhE8i3ljGXZxMsSZ6vZy24xn/fKZTlhrtDzNK3apQzL2Ol2RKG//AyXb2yAI9hacSqACsOFykb+
B5bGuq7MK6yyFdHvG10fEe0HY+DCKlDRsk4u1boNSqg2figv+Mm2MXApfAZ2h7Gg2/L6LeKVVSZf
VdGyqsMxisPiQIb1ITvAYXn1490wBIZvdlMwKkUgf1JJ/C0ReZ2nPsyfZ6smYjdTmJ0ne0t4bvQY
Zvtcd+EYTlGqP7S61heQ9X4kKYFU8MTeSvkchoaYTzfPH6iX5mjwhxxnqzGoNArRXtboXi86DsV5
EmVXTZg0WlWh00vQH8eRFyqi8yDTyarbk4E4K4/Hw/xVt5esZPTjs6GN3FsuyRV0NO/PtuX+RCWl
7DvQi0jCmOnutdjLIndQv2727T571a2mgzT6GRrkKVtXUHghijmFQUMIrw81Ispqykk8Ziurkz2y
UqG3kgc4GPdkVJx4b7232WF/Gtca/tCz+JSu8KG374fjUXVZnbUHdG/WP4uD3ypCwK0VODjEQAkt
FSjNHx4JRiFdN5ohXcnF+dWRz2R73ifwo4jDgRMU/ljtG60+1rryCVxoIiTA15nassbKM3GKeZGv
smqYTDgbPBR6Y57TT/D9VioFErFNOIG94K/HUo0dbuw4NrBRQm+4HWTgwEeCYVnET/z5mxgifCKh
0haYciYhIj7eCX7F4JWynr0oaby1sjzC6qDMioCUP0sj+BuhNlupDbOCuQgi1NZWS5+ixHQDbHVN
D6Z9E3pRHtarDlQYJIdZJIIuFOt5VZ7UJ+h6uUqj+TBfN4fe6scobvZ5hKLwKSaEb+53BMZkS7ke
qcfFTsaLplUZ2jXXrS5C8xO9bpsKNIsw/KFw2wosU/AtU0E8W5Z54ypl1kZtFizM+4kxbiMHOxDC
NnQHM0z8T1n7QXhKhxSXQzpD4gmqQJ6ZvWrvx3r6RgSKGIbUjeDnOwi4xiYaPNggwYI0YvaKKJmM
0ClblKb9WP/E1Ld3EXzTKyDQ74ERDiw+ZYAHuygzdq6fKxuVeYf0WLdj0Mg2/omyntoFqw0gCINr
bZt53SxuavvSRlMsvCpsO/CIAPcw7v4T3LeNfCMOlA6MSsw4EmgrafSjUkmMWxDHVUIj3JTBQu0Y
ZNanP9nqKZlgAkkQhDaNSbLFPJwxfdV6oLkUs+bKG/z6xJTJ8o93AduC+IoINEkpGN1jK2hk75Aa
ehMtVRO/hXghTqjwfuaT38oCPyLb0Bm1ieUQtR/v4i8WaKfleaQoykKZCathbhT9hDQ/vQtDGNrv
G0Kx5flLK20sHMvBCjq1Z6qsOXa1Ilc/9pttx4R4DbL8vcuGQT2w6CFvoP1PaA4Vl+9FBfbqPcr6
fI96HdmrO0LCH++3Tc/B3BAC1UH5AuYA5v14v7leDBMFkaHtO6MnSk/8kVea93WhMfdOy9QkP1Ek
aGybC0C2AJh8BSM+m7FDvNH1AylF4bLOqKwI4zgxJyQpBU5PeVf2s8zCxtat1UQwYYOuphA+WJEs
XTgxz3ra6/Px0ixJsYTGtr6/Kpi/CG2StHNBq0gyB7UY+Yd+rskpVFlon5Wm99eJ69BfJK1EGvlz
4p/lnNRVmIrEynCWab2CuZel1zllLtG0we2sTUWrJOgHLFOdpWTodTo7dsnbFA06byXaS+wymsNm
8VQfqn5gU8SHObe66Icu1jzP/OVQWOIDuU3zZAmx8ZvpNWAc88AWRE0XhCcLUjpF6dAHOUlJrqXp
UxEwa6cBDlK4V13qIRwueZOfmYIP0xotVJ0uQzZeymKGg9ZwdWd1OlE44uRaA22hpPV1Jw0ExCKO
u3M+JOy4if2+i4ywVASuFsiFfDAdWoMyU6szbuLTYbCZ0YBeWYeGOFSHvefmQTO/drckqYnQyh/F
Ca8HV0ZupHmuRZnxV67OFxos+eLbFUuRMzpdXHVSwqHqYFNyv4kb0hagx4T0Oq78JtNZ29fjKpta
28GnORcB6lkG6U5kYxm6fCyOqmVhZ7KWYxmkc780elGETLqn2DOa2qasD2ZTw27jkiS9thDHSMBr
XiLN1Vi/b8hsM7yHZuG3OvGN+IBZ2tWBWHK/0oMYej9weVf1OlH5MgYWUW8Oirz1Eki+XnxWLH3c
R6lo4yzbN8KpJF+3Y91c53i2VpfI9kA+PDU3wYxJrTRa5ulYdZWE+qJRfacH6fIkHHJWiaijuQKm
37rpXVospafzyTdtmCtiL4TMq0InZKigKqkLOWnse9SEdTn2c5Bn5RxrbG17ldQuqzWmA1mO3Ezz
To9DXGd7gk+xjNjoJhOlJVigbpqiXjFU4fVsy1Fq2SFOtaHlUAejKqEC8fqFvBGoLF8jas0tlpZd
i8oXdVhBy5cEPasQIAxpb28kGboAn17YXstJjqIcPn1tuc3bwANueDNkSlQ66YT7ALa1NOFSxhTp
pVJzpm3Rj053uPM7rSaWiv2+pNKsEkI8FuaTUVYPYE5zOIsOgb5Gv3mnWDWBeataeTZIZSevGszA
vZqe2SRo6sIv93BTZ30wDpBYtT/HlQxT7NRhbeI50Y47fwjmsm6XY+LK+jRncFLtj72Z1ok3ten+
lEAbQJdQRt50uc2SyG+Md+GTnqW6SzPfC3El2KT5ksdGqyWVJGh4Y1zQq9yYdUbyog7iai6w9maH
sijPpf+uwBXGoJdJXOExc+9qltdJmHjUjzzPFi6wCTHr0jPDiRSzD1UYqP6IWZYPQcX6/mog2J3L
vnQI9MjVoBvrT926oXl/2Hm1WbSgwr/D09CMwSg6cZLX0MgIiae6IUi8Zpou0mnwEh6iOGHpfpNi
mQX5nOUfCqgb/AgXdIxDsDcgTA1Wbg6RQ7aN2MBmHFZTYpFus7ir9dxWNA+VPzR1GFt7MPV4umAl
8l7hzo02dFnv4chVHrtLvJKq/bqgabsnVc+JTpIu60MHLLGMTI/NFPIy66iOW4t9DeQKneAuq9NA
lap0eiq7MdUFacpUp/1Udxr5omThYFqwdC+WcbtKqrZZIlnVNlnPCUpw2OdtzILOc2mp2zSGOoGm
dT7sizSO111SFyjscWbmgKQqe98umSqALXiLPUlEYS8MeFSh07GZl0CO7TAGuWt6CKaVzdpAuhpB
VFq6KQnypOquk2GgLJosNeRwmNMK79EGTWmQ1qm8G+EmGFwt79ohzPOG54Gc28EFjDRtsnIZX96o
rlYo8GbVpIEo6vrItDVGwWClgZ2lMa32kIvH49HFWRE1E6rTkyGRyAXUDs4LB0nqWM+FyjoQHdO3
STlgFpBxyD40uZfyCDw9lnroUVLs09LJJMxlC6F9XAbPBHMiO6Jn53d39dxMi268pfI0mydyZtLc
q/UYU/BIJP2M6xyKkdtB2owHUHi6NkjpyGTI00RijScJobXMhgTSHi3ZAs4sBohPs++luupMTQPo
nDZV0FlVveMi74lOCZqcnuMkz7Q3MFxrZ7A4hIDiwDBq21N4XxaoKRLIEsq9SwYyVVFu5QyJgOX9
ENZxw4ugq9rsbdUXEHjiMalu42FJSkhrtkYH6cTlEuAm98Ue1Mk4D/Bo6KtqcMPlolw/6QWq9dtc
lcOhkn1RaC8HiwLaQzwMmcCOp07WNg1qPJLbpS6Wej1CO6EJ8nhWLkRZG6d6skN22Ti/ybXXwpx5
KEk3FpqMCb22rBR3s1DxBFunA9SodTIRrVwLBEKk07yums3b48Cqv5RYJNe1v6ElHZp9pEk/zhC9
eD2DadkOochU4Lp7U7kAxgHhznvXC7TEuu5QQVapqsv3XiWGRuPM4joAi8vf9rSFyOvzBjgHndr8
vZsqiD9NswCzAknqO8frGpQx+v2y1xtaTUHjmoVGzGf+B+5w12gx0hYHHfzQJAmov/TvWkvsEHpe
Z4mGnzsMrw1esimwkiw0ZDlqL3JItCjifu4u4mlQfhRTOi0BB7Z+JKDmvqZZvHEO0WUUnMFk823u
T36iO8+veaKVNGV90mZukmvIvlW3GjKcXbeTRUtAwKX2hzYfWACBlb0xBc2GwPR9etz0dlaBaNVy
PoukNIEYEb8t+3S8ydiI24AVfVsGfc7i88pMMdh3PIrLjLM59BMis1WGCtavaJeVeG+JW5csOs2g
j33UqHR47xpQyKty8MWHBch8GnWEWxyasbfDunMOIV3FI+nWC8QKElUjoUeqaYAP4tZnNqhTli2R
Dz2gK9XLelkTL2Fvi6GfJu1XXZquqpZDW27gZh41SRY5a9qJ6cw4KsugsLS5SeZu6cPam2oTsong
D006J2CLbaXKiI8xa7Wf5+5oQCxXup4tO2CjYRDiGqL6QwMbH4KxuyxEPG9a7RaoZFZjUvQqYobk
H2JZt3yVDmUcVVlfzytDgQz5LgYSM6PZvuZEDugsm3OvSPbieWybD32TefMVdOjJnAdAjPyD0s+9
m8WivmJ6Ib0bwwVo/7iu7UwdGF+WOX5S2bQYj13py/qE2CQuXrl+4P1el/Z4XBd8dER3TTy+TTO4
Y4g66aWehuK1nNdNK0kf5gW4XZCbxgeSMOZTERRZIbJX0muBMM6m9H2tDJqVzm1c2BCTJL0RiZN3
07RAOkqmKkVrr7EFfd2LMq4DC/2MdxROmuyXqFz8Y9J0CzqA+4iMdsGsEuMFBe4wwF4kcM9z2Kml
rlRgIVMfLRjcxmqTW6ci4TKP8jBHrEAthNNYqqjg2fyXw5Mi0dIPy/u+Tehr+DUEqdcFVDdOo6xo
vOM8hyC7p/oxbgOI2gwlukKQ4qdQyB4zXWTekK393KD+Tc9cOgc4o3GXQWBp0dtCDjLX3CwmWeN6
scmpc46Mex5dIFADvRc2agfGlxWbMjcecFVBGEez5OMB7Zq2XIs6TiDu0FgZCKixuuzlsGRvy6Sc
33oEmj/reCzFcjCVnn+j5hwa3Db3x3GPx44mQWdY6zrN0nRk63xJ/Gy/4T5KV4NdUBV1/TSjV9CX
dOIEl0WjIoc9CCB+31JPC+kSE4rSIHqeW7+utOtiC3W9srS7w0lRTuu2BYpzUMY4Ngc5WqDyL0vI
y6e0mCxej0VHXvEGeMiJ4HPuv3FL29FQdR4rRl0XRcH2JZBD/i7zAZtwGaEs1zHw0P648weIvv1A
uvYaZ8DNw7jwCqQLXjZ8ZXBJk7PWzOkENdMyjJHJ/UJqhmMviUa60DKcew6EKSuWkQbwy6MGXId0
lQm4MaSKJqaGv3w1DE3Y5vPsIggjMns3DLGxQdlX83A+Td5ojydI/8OpssiDcsZ6FQ05KcVF6bfL
uVODPJuGjlRry/32hlmxDAfMkcK8qnIyvvFn45ZoSFWv9ubO9uh48CvnR42YFkh1rE/Gd3icabJX
OFyNUWmHJtEJjRE674usfG8rnKE1lrH6gLKlNgd0gcLopPMBqFAAmP6BKLDlq7FtE3TqRFss+862
FdBpX3aF0JnyDDLh5MsG6KGnjIU6YLIulKkPOTEXBb0lpPCag6aOU5roYRnr8bBavMwL+4zWQAF9
B/k1maEBd8JJ2xtNvG5zl1KlSRKhUabsFEYeUXLY5ekyaZNhJAM6ZBmSOoY7B+A2foys09lih/iA
YCPp64r6kBNNHbu/aMyBfWREvo69OSNh1nB3RVjbDBesrgsbGEfSuzqGUnm1qKa7wZ70oNgu5+XA
yMwr1iQZlouqdnUT0DxN7nqfjm1IPWvIre0qF79ux9y+nZs0zcJlyepjlS04CVhViFwX7QglCoW+
wa2c+ynft36ZfcDd0nhBmdaseosrnwwhk4koDyvbeu88IFFqf2qqstZsqa2DIiQb+GE5TAn4MxqK
K1r2SgbFiMf2DLqN6ZVhJqkOUCFMsV/aPve09Z1805RL88bVce9WUJs2se6Z38ShlDQrtGMe9qBq
ptOouRuBcXJeN8neJj7Z095xSK64rUcU2NZB+TBPeDoyFoKHTnPDSGAgrYBsXeEEsPsKXaUW4kHg
wZdfFH4CST4tWNcfUzTx8mLq+jI781Vb4oN8WfruyHlQhbSa8EYlR7VHq7+YTwS0Ufra8ciWUCuE
ia2XSvdYLOWqwjx9ZaFQ6HUpKrg+p9mSswCuKGweONZ6XtQ0o2yg1+NmyCpVQ/FxUaYzOswSqFJv
gJgV4C2NlEnQutr1RzNi5dlgUumCOik4lHALH2ihh7ktb7o24Wcw+mnjdd5PsgHWgdEHaLjMjW4k
/L+11lTmaapzTokfLoNiOCKQX3sIqKQ0G5IPhTUkYjwHniudC1MSN94eNN+WVBsOREUn8+jyUIrY
z6Arp/KzGVftcgS3Vn7LtPMsT9+JNKkv55R4+Z5LPKiqZnBVpueZ+d2BSPp41LNXJ6M2eOZ9ADTd
OS3rxEzBhOO6CUWejND0g3v3910v4f659YBQ6KkYyOsxzZd33GD8dnSmSfalyBGFhtAMDuYluTfu
5UmaZEHdF4s5m6eSggeQbggdW2gF3YaUL5oWeaICUPpswtjjeNEGGhX+fgLlE9FT38ibShHw36Sx
yTHOBlLoLi7RHA0Nhvbn7Ap2FreeeB8vaXzO8ziOD2nqFVMYw1XXekm9Ee4NhwI8ryCFlBqKmK5c
t1C0HyiKp/6gK/r0LHNNWmjmyuUgTVTthSkvASCoLqBOrkHXVFvTQR9vGpb2MnNFBeSrKX0IRHh0
79FQ0gugLstFbIsFDo4m2QVYdWiCim901zWtp79IYVkbptCcdNrZrNtHjaEmWBA4UYTiqrmCIQ//
HYkBu6jDDC6xajc18GHhwRdls+s5TH6Ago5ka7pRT3WTtxrLGZ0RUTYy9PIGcmI3N/XF2FTyVZuk
9nQq4a5Ft71fvFUz8Sew76mEFNOlXaf9NBZnNcnLSU9EJOdtI0QeVqk335aGQ+u3HBN+XAw+0HzB
FujliZLzk8zEPVs7blNv1eWD1+nOLi0LFG/bs5E5yORT4+e6WybvQ5ZYKKJkShIvquSMccgFNalG
hS+hsyrhxmk/bmEOMWJpX0Jhn0JnAOhKAi2Zrkb1FEABpcYDcJ9lBpAQRJaupCILoMtEj9jQwYV1
4Zvaar+d61ZLngms21KlUEA0SS7XGDgD0B6uUpguScf3yBKUBk1ZJXt0qXgadC2mF1XMxfvBcVGF
U04BXGA9zQeReBD08nIp+9DiGLoNuO+Tu9zR7ka1TVtHdkizD5xUM7Sn0Wiv+lpN75rUt6eqMVO9
8kbWn064dOkmP3V3ZUu8d24YmyIsqnw20KXm7FUFI2RXrO5LqBiRFYNu8bDUulfeAOGBj8zX1Izp
fMjjuXrbQ6vVDzNk/IOsiJsscCYGpobjWN40I3XQRs2y5ZA3jSy0ymp1YEjHPN0AIbC6L5eZRpCw
2y5cyKDeQosOWrZSdeY972i2KVpLNAWIt1IFtBgKFJikrW66uSjnAJgXgkgxxc2sMwY9Li04bxBg
Obtai8mVf5mxUvuKUpcHXEK4DoiZTBwtc1m+mjPftuDdFRDlFkrsLHTJCAzaH8iQBiOCuHqgKmcv
sIDGxZBzSPiNn4rLPKHj5TBgO+s2yVk0ALNE4bQQKA9Jb5UHHWTjbtNUxqHXiBGoX5VcpxmGJiBQ
vPwC2RhHhjT0/7B3Jk1y41qW/i+95zMSnMBNLzj4EPMcitjAFBpAcAIBgiTAX9/HQ8pMDf3yWVat
yqw2aVJKIXeng8C953zn8izRnO9UONRzLhYvXHMuMxbmHUvW5xS1HENv2zTXPaXZi4H08HVk63Qg
xAvnCpKyMQXxU684NZUVqXc8SeakCLNxvZZoxR62eumuIbCxCxO7Ic5V3S2vJIJYtEtxSp5t3Kaf
Y190aeWLKJTnUTNik9lksz1oavxzsBjBpbf6oyk8r9s+ezXFTQRtdvrANzu/yHmlUMW8xn3MWutq
dJEpbBARxc0F+vgOFAekZZ7HYbfSosm26WNAowg3bRrarxn0CvxrzWwf7dKGUd7CTp0Lf/Ozt8gs
uPFw3+mxsNgit3IbJ/kaeaLbimBl4ZJDnqgDbIBreh/O6F5xqo3zZe/V24A1imIi95c06VBJ00hD
bZLq2NlpQCG96P4z9VX65Ac0A7mxuP5B+NPwSAyEjDKIbA/D3tnUofhqyFLAVevrcoiMDx+kFezK
OD3FeTSKUOZ1N2SvWV0PKWQhBiEj3AJ1F6b1+MZRP405hI6TPuE1w5ct1PYxdZn+EK92wJ0Z1V8g
UGKLY7DDQdxkkb5o/G341MNnH/JY9szm0RCExyZYGlVlahCPTT3NfuFLkt5FvEEDLDZmJBZfiLuR
+7QLdnHqLTLXyZqm+UDXcKxGFcQofgVqhGIeo+iz48RsRTpm/ecNOgfu1TXdSNGODcdpTuuhKbSu
Q9xKrJ0+wUG1BO9vkZdph+kROYF+75Vbu/E530gg5E4xAXrKa3FxqibKBlQ4Lc5yL2kI7rmELDer
ClAVtSYIcPfrPrtNZdY/bv6oohw3EXuzM7zsnKIQnuFnpRl6NBL51y4c4peInIoyHGcz+KgmWON8
BfQ4EZuvNWA8aT1qCooWTZ3MsZrnaj7ds2EEEa8Kgplt1Upk05d2XoWfSwgI+MxMxH3Z4SKaXAxz
44qsnUiYhz1bktImbnJYL2MtKvjcbD6YjZGpoBHakUvs/gn5D/7jb0YuuEcAJJC4MewR4NsvdvGc
jrXfZGNXeVvnqhTizcEm4unvfdXfXgTeOog+AoMxIRhI+IvD6bWJ7mbXByitVnJYY91dt1SYf0hZ
pABYA6SIkb4HJh7QX9ziBvsZoJm2q4jyxssmDdgd7zu5//vP8iuWAI8YVCzQG4oVGEG+/tmtbQTp
6hmmTSmlYAfp9RAvzRSXoT8M5T99KeACAEZ97FAYqvUrNuJNm0sSO8elR7KhiNQIT5fDFrNLF//D
ZYBJahl5/3JIiCh2dnLif/CgsW6TU5selR6rIbrUmialVgHq47//SL+uhNPrRMCC4eyjjwf+9fPr
dC6UPGMiKps5W/YRx+EjbUr+w0r43ccPQT5EGXAsoENAOn5+ldFNMD3B/JRQlcM73NEpzm2P9Lu2
rtvXuRsghYez9f/xRUQ6AfI9AUIKUIn8gpE0HQ3Y6iBMDIkcd2jPg6OKx3r3Ty8hYDaE6FJ48FGI
//784USDXSbd2qisqV7OYhENsPD0ev7PXwXMzYnmPt27/i8LIrZtTbqsicoFMDhaOX8pukbb/3Az
/b4cwux9RWAp+FgXv3xR8ariFYoTvijYLztPNvohldZ++fvPcnqvP2JqwORAG+L7AOxOwXn+QhIJ
g9p8NmNYJnqz0NxZsBOZG3Jon3HZ+0Ld/P3r/b78IuBOp9Aphn+lSXjaQn64mTY59agx8KnQNZBr
gZTXfo7V9MCG1LvZWtgLNaWoC/7+VX/fmKITUhnBtCWAYn5d9Nm8ZXzp6hDwSrDlGYcixyIj8mEZ
3beX+p5vuPl27b6R+p/k6LTg9fep2X/+9v9e/jGK+3248V///zR3+6/fXY9fhnujv3wxlx/HX//m
6fX+/Kt4ue+vf4ox/PSb3wIV/yYy8W2897/5w5/yFD/leH7MUwR+4OPmwrX9E3D+PVXx03Tiv5IV
f/3s93wFhiVB3aYEnG9yihdQ8JPf8xUppvVh5WMDxLGLdMMP+QrEK05RjOw0pwwgF9ICf+YrMAMc
k7Iw4QTYVQhsHAfpH5/2py8NaZLvv/8pXhH/vlCzBDskjpY0QvH7a/TBRmsQCtOdlJb5Frr4eNNK
ZXdLcnKn2+4ljczXeV3hFodh3q4Bed5UtFON6j+HMJDDfGRSd6WJR5jpMrb1s2ZtB3cFBI1PbPS0
WbZ+Widn+c5nfhznYhzaCP5bFx35BoRxR5Ogq0Y0SzvVyv6Sk9m7g25oqyBUybWgq7oPeFBXnUi7
BtkGSkCYAobasY7WS+mtLA/Ulu5C2Lo562BWCzh02J6HAl7TXNCs5peUc3aiRhJ3kWZLjq6jfxxC
Dfl3ETKHPcIPfCbNcUgZSFaRmd1SZ8m1XsRZvy3HWNcvRjaXUFKOm6fhWQxboQ0Kb69722h9SJce
7u4IOGTy7Ce7JncKG3I40THnRO0DxT5241gJMR1iuIOs7j4mAoQPGv+uaOBl53PXbyC71v6QLT32
DfYStv71mC5vcMh03seqz5cZsgkgbfj+6qpeQr3b+vA4++BfRpI8oVJ/XvSkodvLPQgkIDO0QW3b
dwWX8TnRvFRpXbYT2ly6HcM53g3qQ43QSRu4y9oDJtzxN2baj2jFvvbTa9svu3G7M32UT/56QRMk
B/Se4uyEbLAbjHfPadWM9GxQIzrn4BJQV7WuINT8rfTr5bwWElf40ypczgOvgp9wA/5ht813nAWF
G5tDELMbE9mztveWfGh5WQ/1XnZBPov2Cw2iw+TN5RT5l7Rl98JnuzGi8MTxXSQKIrK2BYfTryG/
Vw36/BLGJoT2DaqHR/sB34a37CHf0x2PTsvO9OfOrbfKrFextU/rsn3qXcuLpA+ATtktynU04ZLH
0Re1nAc1SfK2t2MJ+1sU2Ed3MCDXXJpk+Cw9W1dwBOt7b3BS5CvJ+E2kZ9D86LmefYY7ZrNqvunT
0c9nzY6o/JtLGUz9sz9oNE9cXRhhQWdm2n4Ry9BdBOBUWmg3q94tsdsetmEYin5Ko2cAPC0kco2O
3wkd3vRWP0XrNB5pZNYLyJn2eTR4SELBwwB9oqtjebcxCAUwM/2sgBsrDmreroepju97Kh0edjCA
ZBuCWF0ZMY2XYOvGSlpTX+tVhHeJnKawpLFiF7RWtlzCNLkFUDa0VYq27qZt1pPhsZknqAI0X1cS
XprFTQV6F3UBVTR5neZsqHcxtNlj6LjerSHHTSfrfd/668289iSF9WS+4NsSuVVaH0TWfHG0OWvb
7Ax27o70MSIgGQyOcASvYEIopZC96l3nANFidT0o7uub0NYpbvkgggvcbRBSq4HFUB83Im8c9CH8
GyBaYHjOdniQo59ExbRgbesAHkGuXATtFvL5GOWKNdmj2jbvY8r65ZGBMbrTo1WiJExsB98TyYNp
65HnI6JEfT5ikPcb3bgeSis7NJ1usGFWqGZbdA4ZiNDLxksnchgDFxZpHV+GkkDaTPrUpdc9emMC
L4DO+w2szRmN0UJXaWr9p8kz2YVhcvnguPFlNQfBuOPAUG7TzOCFmwlWwtgOIsgXaMT3kbLpWwS5
/qMn4uyLU7EEqORonnkTuw7UFGZ5h07iHhjTQHMlnC5XzeyFhGSdFuCRsx2oATiRSTx8GiTT95t1
G684tLgZ3NDXJe7DDbTDkqWFn9Usy9tZL08x9PGnDPvmdc/8Mms7c4DIOZ8JPX/VfgZfGzoN+SrT
dLtxKI+hmTGQIwiXsLo0MKJZkZ0YnNbP2k+M0+y4qoDthiVa9iua871Khv7AzagfOmP7q6Hn6Y7N
2fg2ZAp02KjW5X6rJ/MaJTJ5NQJKVxq1EljhPJyMCS+5crBUi6axs6y6YNwue5w8Z1m6CrgKXWjP
1zHDgt6QM6JOzbkcMndJZsYvgJZ0930LhVXNzXqB8teNBZ+b/h77SrcHpGH8PDa1vMXOnZ1x17R1
xYIlvq69dPkMLTQ9a+GeRcXMNH0OOx0i3EjYRUtquGZtMtXYttR6Q5iPnXoZfe+5iTt3ByEzOTQd
toqpxihzOIhhe9HFwFINYJx50QZ8/5o4VVrjLw9WmRoqw4JIC6TR7djMzVSdjP0bW2+mQlkNtjHt
5Xk7D2sxwjC7J6HRM2x75d8vOpxgTwz8FRm/uYgnSOHggciQq86f4Ec3/ROKXMhCbGbsgZIRDEYw
Td69olJekDVLSjKK+UM3yAyUIbaGc1d36YsmGwnLRmewDbEMn6CZrTzvE1hOG/XOZSPvAMKlF81k
zD7GgQvEbT1bw1QcFmvis4wK3BqZXZWXh8Bi4O/FEFMTn/vXnFtsnS1k7Uc66/ELfKAt2YfROJVx
vDEc6l6qCmmxHnUW288j2DkwlSzxv6qMzPko/awM6s0/ekNojhuPJqit734ILLxh782ePof5Bi0R
BdDw4AUof3J4ROrIWdNd+uPof2bh6j4OY1QPZSpIeA0AJ915LhBnEnG7Kzq3rKzr1Bw4AYsqJq51
Lsnm0kr38QxvswFOyDIqLzI03zdzXHv3iIXCIeosoEMF7+YT51n32M8RgI2THfApGYHImnrUr/OQ
iSPhypTGCL1j7aLPTcSjc5/Ucg9tzt5yB1Q0Gmh970tmcpQS5ClCmvKt39wI+TlFf3pi+cJrPkzN
hwEnw85i+T/2LAltubKagV2YB1JR09X3NpQv4QRkBb1hNY0jK5iHSm/tFvA4qrEcRnidukJYKUix
WNgTINOm6QAEfTxfUnaxCXJOBniDY1aPF2L11nvY4dO09w0u8ljXwE1ErO7iLVzB5Wlyk0yJLL1h
IHd0WtLrBbRDD7THmmdY/jXm8aCO/9++5v9AGTuJBn/b1vzyBKFTBvvPH/ujo4nwFCLkItI0QKGF
1MFfDQ2emYA8HzLNyPtA6qNQdr4HxjMMADxN740j5CpOIVu0Qd8D4+m/whhVPtqfk8gFBSr7Jw1N
EP+qJ6SnAHGKUakpngtA8XZ+7ryh2RFDh5GVfcanu3TN5mYfZ2Qay1g5co7kVa9ggMH5q3rJ16lS
sXO34YBupjDMAtBGmwS/qDF6ekRigB+dhQ1aBLNgGrkEnX6ygA4+CAPqGZVboHQhxqX+uibgYPKt
G4Aitg0z0R4+cN9B1wjVhfCDdatc3frPWszegCTL7H8FS+X0foQj7edhB97iiPpupUA8iRTHjHsw
69OF43U8Fpu7fiTYZ5LEs3B5qV0ufdSMsKyHVs/VpGL7QrPZPyPpKLL9lG68OUoil67KZrE02Loi
qHvQ8Y0HMhbkSE9J0wBDlWot18Dg3GxAzH9OFVmQoQBIsOSrRAhsP/cxToQkQA9VtAMFa+6/k6eg
kgCjyckLPMC3KCxzPxvN0zLXy9PcB6qpQHrACFl1CgXbWYPK3RAd3ie9NqiBUJxDIZGpeckAWtki
iwzQCpMu9d2M1D/Pk3CB/p6uPFSFnqi5JEHKBLDApn+ZgQMih9JFSKPgh3GUpyCVU1BGJyeRNC2k
fo8CMFydSp5gM5Br5NdDIAJULHnMaBPAHlIArQfwbrI85RxttSIpVZdYwGrnp3NX0iHrvzJRu/0I
HxHuWz8jhWKjhpTYtjJXcFTkfTlSv/+wEdMuu5lFiz2LJyrFGR+SsCuRF7XbjglOeQ6nxAVH7rs6
OAM4ivoFiBXMgnRYum2n1NA+T4YD9gLv0dkKyFF77HzddMC+uc/yuR3FWpA2LJASIarYWJaZCjwa
xSnfc0kKwXi4nlmnpqeRD6rejWuGehHpiC4GfLWmj9yPF1apjI6qEi6JHI4k4IwlkBF/R22qvWLx
gIEhu+A1Qe6Nkjnkj5bEHNutETvu5m7dd0sXtUU9NXKIvqne/2gT/p8pG52Umn8vG/3wbJ5fNaPT
D/6xw4b/oikerIWH05y0n/d99A/NKP0XzADQRtGfm+UfWyzFSA6IQoj7UCjCyLJjp/++xcb/Om39
BNtugvghHnkT/5Mt9lcp9ZdEXvjLBvvfTuT9vqFjJ/8hAfiL2P1fzBmG7yHiHyXiNAWjSRAzPWUm
8fCf0/v4QbJFhGYO5DgjmrZsW3PZyyV+EpGqgen4tvvQ1FELd6wfwyc3tuoI8j27h1I9fRGz6mXh
ewv2aeCqaLs8wCPP4UAQhYJYZGEqS02SaqOB95pSAV1morY9xogJxWXdWn6jyDaMRccYgq01AC4P
NXonLwK2yLqUc9NMiPeI4OhR2KHFBB3hem69GMmFFXUZxAUzbdjmo/HZMgeVJlPZWmjq0hUdLRui
Xd15COxiM+OIv2ujg13Y0PkxTDy45H7rzIpmpLF9xUOnXjttLYIjQp0iiaEjM3bVCZUZZR2PLpLW
salqUj9pzkYdk+FMT6vs99Ay1kOEFijMV9DjDmdoG/e7IUK6O09E6EFcSdAggWRyg+/tnIQIjosV
eDwHtoPdXNogfpUR2dAukuTgsRm0SprU6hLVt7jvPbq6PXidVp8ldEFMztFZXJut0wCS6nREAN6L
kDaYJje9JMpBEJyaTI6VN3TZDaCZOIUqOXa3jbXY+JUKyU1IkTHbAdGvX/jGRl5API/u2ggH/tGD
UoyCYOMgAsKsew0QmLxWrtVbOfWcbAUCypM6SCENLXoW99DDRnLZ913XgrN3wbLLANJxnM4k0UfK
NkPyTLOgLZCVsUDx3k93q1qc9I7KQRzH9wogBSbpjuq9MhipsnqP8Qj+V08YNlSgJbfnRG7AWcWp
uAht23Wlj/RKtF96lOwFUETUIsnq8a/TlI0aKEoYY3XqjH1A0Zx8ipEJ03CiwwVKCM28w+Iz/cje
K5+4z0JADu8VUSIHdzuHbEadpIkYKmPSDlznqZQKaKzRQniBafYMCQc8Kub9LOi/HQzvhwRFEG8H
7w1HB1enYwQZoxYZuBnP5kLu7XTUhGr2dxLcrVcKKJIOkDZTqlqHbGVVfDqvcOT2cRG0CwXwnCkN
9ScIpycB3WY925bkdOh1HLFEz/fw3+n9YAxxRC7fDsv3g9MiT9jlEmv26L8frWCZcMw6njTP9P3w
de8HceRP7QyAs22CszlrQwA0AREEEJaJb0QkoqjA216CnevNMuDkbLe7yS48zoGLTnKfZN0cnxk7
pBdzFIt0TxEpXC9pTwHvRBpOQB7zHgUC9cdKLw0BJ+JHDv03uIugqFPbQX+TfbtHYtghoAZ5wJZO
GrUVvYTQlAfMX9+ciOmAaNDUxiXM1BABxbgev66rP31UiGvPOz7IATrNCB1KBAmws8QH1PWNx8Yd
hF7bBMY8fYeyk8HLCg9dKuI4uO8/f+OzPeuHkN7S0H20J0g7heSMUUO0IxctdyMQVyRUnxfmt37e
1CA3St8ZkFAKiugHn6O6PSCJJk/7ZNgVckWg5dhmkr7is6IZ5w1a0du2zjp7SdrGJKWq0WUftpiz
55mfYO48SWeCxIwMAIbN3FKoaqiuXb5mgegq6jBNqZjWmGV7jrTUxw2u7GsG2ZEjXbAQA66SAW1N
4q32837Dm7lzE89W/HydfkqguXOQ2AG4I4RnBlTe4/yQdom9rbcY9T5iaP5nb4jXG64INtMFydu3
sV+jpyhRKQgS146Ag0Tjh7nCln1tdDO+ZRzRQHTG1D5A8fKvOyBMH4jCZ2WpgwDiT1t630M/wFWb
3Xah61m+gdV3D4BMAriSE4wSwGar/yaDQUdQinFdQIMvKLUsp1D1RhuHrwAj649xLaPPjRxViGLM
aRwGsmawCvrGqSoBZozsWewnL+PUCfAr0UyvOg/ibrElqwGzCCR5B/8qgL2zIbBXQB5P14KDboTq
bVofkexVIR26YP/BOsXbm+MoDsqmb6FjeijLm8PUkM3Ll1XGn2HqL8ijaD7gH5T96J9LEn4lYDvv
29h5DQS3DsQYsgk4Dmjd7ie/X+qij7DtFz0QmDvINobsFI5pvxyUJQs2nVGMVeRicxL8k4ckWpcT
ltybi5554xfNtv6r24jXFonErXLSTcgj4E15CLJhA2Uei4SWbSN6WQ72NFBKL4Zd1cD0V+iq4RGO
8HxDDJ9BZyZigBIXzcMXcoqYFv8rMBj3TSkgkARQLv77Avivx+r9Vf+CNv72Y3+Vv0jqogAGDoDH
/r7Pnfuj/E3+FWDgiA+3FEdQgl/8qTDggXTAcvDUORRwmGN78jm/V7/JvzALEtNv/SCB04nYc/BP
qt9fLfZ3wohiMEmEx3rBzz39+Q9VIjZggT4RhBEwPHZRm2486gDZ0QWhzf9ARgQQRX6CFtIEnBGG
eGBOLN44CdAi/PhaQzT2StQo2wK0/zvw5EFBGtafhxoBeArPpFhxC+6ZFOt5lNoAPBJKIqSSEiQ3
46ugd0tR+zPPkc3fCIILIvo8B5o8C2Zc9cP3+P9xkn+v0nGFf5g8g+7jx/f6X5w8g4Xw2zU5vQ7K
Fag8UYSpGT+/TsjaJhIptkHqrn02njXW3BPLb2ctTu7OLtCvbdSWUG/kOZCpXEzugElT8It8r9hq
iRqzq6MqURjkBP8COXlvB3vG0QMGj5pDgtrPVcw0/GwU3fTJmSx+4Q6jKjIvjYteRe1HSeYaOYSo
eZujenpMZUjuoliHlevt1BRd7+uzDAFiJF27TiGP6KcPKyJ0y/k2D8ipz0TQ0zc5kRJxweES5VJz
N0VKhAWQfCR9Azvoc91p/F2E/jC4hQXiDeqT00jUbcMzCScc54Z60XmwEnbe9aJeC0jRBoOnxuCV
dHxBCGj1RRWZucWJEExDX1hrVelFDGadSDJ7E4hJvC1uWKGiY87ea9S/48ID+NUwsclyEW5j/EIx
ZuMMkpi1qP6tfvQwO8IiLOOZlwATOZCHnSuXsezkLHf7eCDt11B54hzjIOwBk6FgcYsJ7wH9qbii
3TQ9Nu2a3tq0ox/CNRoPYRuIF5Fg5MIyeO2tY4iBMYKylohkRCCs9s0O09t4pXyRyiK2PT8iqOiu
PFTdOz5tyCv4KBhyu8UYEcWGGta8S+Gr7pAwoI8rCyCPhRubINCQqS9rqfk+QlxhqtK4To5MwmkQ
ihjAtJp2FdPZWoYCZy6SNjr93EZw7oxj0Z22cLk28MU3PKHN5zScPJR37XiB1JfRRSS37IrNQqJZ
mJIVDvY6XHbx9CXMBtbkOpAgndeuth9wGVC0wmpCVADQg3ctY1DjZphd1U/Ke5M0HG4zMGxPykxq
KkPH6IuJ2oRWKoniR7AJ87RDf5EmsNmdt09W8JtBuOhDz6KkzhlT6zWVTWb3fWZU6eBgXC7LysmZ
h3gpQ5TK0SullAfiloD9QecaTCkSI1jSeSoVUg8h9dJCuU7Q3CStd0vluu4AjC0FD+gc5iTi/X07
qeGzjrCM8n7Z4odgW9zLlrn46zY2c4+4r213sWHemfSpbeD9bOSWZjibiwjtSZ3HyO+vBzQl5ibU
M7yqkY3+HaZFpGVgeI9qc+xkFWPkF6IUGNDY5zo+pWH5Rm7iVgX+DiMJ5gpx5wiRBo63Nen4WmPl
7RMhw6u+WaNLmBnxEcL0MZXISUkvLW2HHrLvkRHYNshhuZ46U2AEByv6YOJHr0byl0VEFgNBB5hS
Sm4Zndf97Pv92WSmtarxHFRg4TY4AsmG7YZ8CyTIqX3FHhXmcVS3VZwBcQ7COagmJ+RR6zjdhzbJ
9m3W6lsPgzp2Lo3T+8VH7rSZUGLlYW1loRkiMOCMYWkrwa/wt0VXLHMMiiKA2QiTPlwfrGvp5bYS
gA4YxgP8nHv7fs0s4oJWXUJlbHLWYvxHNthGVkHsdeVqGvWMwaLRufYiVNLdVLdXyFgH9wZ5latu
nsWj2Xi37x3oHMz6QNmHoRrnExysOxJl7DwmLipHRcbr2PMndM2jX2UJ0nKswTFfaM+KfIuSQOwo
gID2qm2bOQc5AD+LmuA4yCXcjWLJclTTA34VejkuqPrU8jD9jNyZt5NmfbQSw38YobIaw+yAcTo7
jFBswTAMj3IFL7MliysCuZ35E1LwiFFeYiXTchUUm0K3vWkXAxvw6uGQtc9+0D8g+3vQiO7mNut2
fR89ekgqnYf15B1Rm7Bjqq4kN96u70BfIFBx7Ig9j2JZEAuMHBNwkOFIc63VwxQtiAM2IJ54/GYS
t1+IX7Q03bNAYdOQt1St5hxTbNqjm6Mzny4YeRnM0MBlgl1kafx9Vku6Q9SR7mqWPGzYs4hERjRN
1K7H3VLVetUV7fps3yDzf8Oy5LFOa3nITmElKFS3HqD3YhzGHeJK4aHzEwzGU7O+zjyETnpHS5M2
D5hxgkC4lcADWodMv1XpW8vnG7QM4w4pH+xHHhJyebi5D5GPy5JuS4F2F3Obhpsx9HDWDJqiF1LI
S6TYfhPk/YpQJ8ND3cPPzSY/OsceqS6CVN+waKsgGfsHjNnMu9Q4DPZgfiWs+GhXjt6FAJRReRTz
C62XKzujDW/ZMu1tEkInQmSgUhgLVOHI3zXNOGJHB2/TLBMmoszjrp/qg1+LqPAxmuCmHyNANQ46
RIAs3pWztJpse5aiXC/VTK7hMl+iobnqYn4Z6IZWK+8wwnLN/BszSVdtU5thABUmZoHYeTaL+OQh
LoqoHboTeLfe+RLH/BYOV4ckMsc1bQODhI2v5DEBtldlW8rwTrg5Busk9nKjj/047/mcvoqFXRsk
qyqh64Mnw67CQfKpE+P1RgRAreXzhMx3GQXsWA/jrVyEK4YQ8WmCkPGAA56f0psdVnyPxKOj5Jwn
7FMSqwuXBiaHvvHmO/EK0R8N2TYUrN8OSiSveiXPqUYOk4ctu1s93ZxhbnIVjXCaNGZX1ZicUmzG
m8829zoIgQDDifbhcxfee7KNzynwvaTtH5DhEEiQDefblnlHOU/qEfG4MceitSUJyHHLMA+jzUJc
r6wbv9SLrS99g4qrsUdv4Te9spgxsE0gXNRLYLf1MtHREZ52W86DaQo311/9dcGIqnFKQMvx6avu
rEHsZMgbiX1i4iWoGQOLiqPH8zHzL1uyOAdpFKLPnL2ySwy/glveHoWn4n0vh2NI2yttzHON44Cu
E4iasOMHuGWX2BMItsAeYy5STx+Y7pMiNkjzTRvGmtWpV3LMPMvnHmVya3V85F27HkdgN9jflssR
E3cOYsPyIwq1NcbPnceNuKxR2FXWd8Ed3mnJZ32T8LTiSNcfmqQDH0Y4WkiIGXkGEaGjrHkK+zQp
MNbtEMDuP4viCJ6b6UdoM+PFOMvbgUwHaxAbX0EkIR6EJCQPwC2tHzRGZ9EYQIsbMbkHkZk4OxiZ
IEQ06ye4Vd7BKlYtS3wLvQMjMpRXd1gY/VOL/OoOc1UrDevvbvSa63UbECHs7DOyDZhLJj64mtXw
nnqEgabJ5iEiwYULVs+DHca2O1TN7P+xdx5Lkhtp1n2VsdmDBi2WEwgdkVrXBpZZmQmt3eEA3mae
5X+x/6BINovFbtLYuxmbXrS1VXUUQkC43+/ec9fIlePZjDt/7wZz/uJa6WNORBFSzxAc3Ml0vnCa
dV/bMoj2Hs98FhTKOjej62xHYhHAm52WDcssp+IwzdBujK4ot3alj8d5TIuD1vbuyouhPiezlKF0
YSskUb2WXaf4aDWmRXbm5xFLARE7baOLoDuYhYeHw4m9OQizatjmqNkrbxDNCoTAuIb2EIcaUZGd
V8iB91GzL+punIkg90qNBXnYeQQv7EbVunP4xsFf9Id+aoKt3tjVJRhqhGlWk3MsLgc4mgt0a2sj
EoE3SVNeaZBkDlMwNrc9zxFGx9J4775pwoTn81fN6fTPJLWqKzAF0VtUQ/gaal9eeAyP2XGIN8NP
ns0yuK879WqPSxYq9V8D0rar1MPaFZfcbqUsohMApGCdiOEjEvJYNaPY1vr4mmjS2I5T9jaNyWPn
8ukLK7gge/8hkLVZRwzJVnTJ/YixH4cSt4aqrCbIDQj7reS246O3w71gLMHtMJS+OW2dpvqa+5iP
Ms516mL8EME9CDvxMPX+pdIkQpxDxGalYzK6cblpgjItrekE/su/TUw5fNijtDGbltXNzMP5Usxd
fg8iiekse/dJRxhK7QdHlsx5SfQa7QqhsX0MjNj9bLtWzw8QZZv+4GRWdchr1dxkJUE20U9IoUlD
QNVr55WuyhvPjw/znAAEDe5tOVcnTjK5yfXsKh+TaG3mwXYO5rBo0p3Q7aNHhq+J5EnL558dIxjT
/7mH+p/tfC1oq47jg3hlAP3DjnTOkzzytWLT542B6M+5Mshy++fb6z8O3Qx0DwZ/Hj3IZFp+GIIN
dd1g6ecgcfzcxy9FZW7dID7hk/rz4/yzDwMbfCljtgx0mR8+zARYEQMjGFQ9Tuc7tELvopmIL/8b
RwFPin0dp4b/I4g819t2itqk3PgMzsCrYfvy8BT/+UH+oNQsw04DvQaliP8sA9bvFQmjrVSejLLY
ENBOV73VnVh3Pib6dPw3joMMzD6AoYVj/pBnijQubRM7xWbEFGcpZIj0CVX+57zFvzzLjOUX/t14
8tvs9rfD/CCwRF6c9URYSOnFZvNMdL4/To38IrxYARdyPxDY78qJlV6BjxUfG/7ib5/zbw3l/zcn
Phb57V8rl78VwPymXP6c9lhe96t0afxE7oaTmvCNgRT5fdrD/QngvgdfHZFs+TuEq1/MUbSkWAav
CpZiG90j7vAP7VLTf2KKSiRzySV7GKz5f/0d9RLY/u9OI4JIdONwUTDeBhMI6/gH/QyJJ/eMWk/W
QxEL+ZTLCThYkgfmPvJk/lznSttllmquPSJ041ZaCjnIyWKqN4b8LWWOPR+IpvaL0l7p87YYXAVC
ASqQWE+5N1+qAmbzfgYYabx5LguW7ahy7NWpgDkZmMMb/2Lph3Um2s/aiIebLNaKhw7bFA+UNnW2
k17XW28UiPROMbDfzzCdOuEo44Swcm2Leh1HCd76FO80S1holi8Kkecwsg9m8OaLk4vh+NapGDet
tD6z72Z31O48sxnWC6Juo9dx+a4gJ90MjZW8T7EtbwBX2NAAO9g7huWWLw5Lhn0HtRLMrofeM7ox
c5vG8AkT5BlPndYAIz+0ax1/9ZOTjsURO2RQLJbr5lUzGvZqNuMSpui8y6d60rNbkKPJhT1I+9z3
ef0UZMq8q9xmxJ4rgzXsrvTaEfNgrfssc9jRa7G/x24fQHZZ6JH12LKYn1jtLjBJXWR2ydKqMk8u
+Lw3paSxd/24vCbN412PGRvCIWGGtEK76Y5ZMGmrPM7JA5SBGb/1hZvAg5PujZmAUbQ67Jq4k7WX
ERjlISDeeK3QFUkP+L298ZRpn+aqnh4xFkcPQV5W2zj1+00jIveA1b/44riZEW9KqwxAIJbJluWj
ODtmJ05TLIe3UQ3aici49SCrvrmf/a66wxtcb5TmahdqFM1hauzyVrheg85m6juAdPXakfYLuaV5
2eDapzQpgnevi57LYSxCOeXtTvTR/BgUgbXWxqjcaP3kf5ScHg+Z78J9GZpmP5uNWrulEq9NpYvb
rpPuRtc7eZ02qLnYjCGV1eRrrz1QBF9NXLxFXd7bGa6AvrfVwRl9C3u922zZwoq7Whru10557YMz
q+gpV036NrIOvFeRnmwzVTOlhjTV7KSVDvHKnyzvdujm6IDeylDeiazyIEw9CdgNRwWohyi5lraM
tjFbdgx0uj5AXQ6KfpMUZrfpqzGOQ9zS5UWX+wYzZAOT/yrIDMzt6dgH5hqkjnoahIWqCXP31hqy
8ogY69wH0mxZlglvp1rlbOregww6E8kvDb091cKYdtgIo2tLb+f3PIid207Jfu32jXeKmzjbCKhN
lyYZ/VfUFk48WWr7rJHDhVFpzb2XsG7Fme5Yt/FYNpu+N4prC5PjLo8jXP1tX5zmUeEDFrC+Ks+e
d4zMgY7kLI4vge5OG3MU0+04+AlKj+FfDe40XUiVzPshNcarINXHsDHAOwyWM4WIgNmFPs7dhQbD
8JoVxLTNWKbCuiwIp2qliQOnL5W2zfxoWHemtF4IJ4kQQz2j0Apy1spBhV1ZwjOv3LoeDr7rPOSe
VV+PqXbZV/ox142H1Mu6JfMQgE1kyn6lzCS7jRN0iDGPVAO2x9Vf9NLqYMl0GizA1rIvXSYNZBhc
7xGMwtfJiMd7l/cPGNFAkKpl8kXMYLhCbJqpD1/CHeqtNQ1PuZY9CfQAXI3K0B9yexh4E22XPonS
q/eFZYizoSb3HBmJ/pn7gPDZiqjmoKV+CzkVkyKxNrWQQdhmoo5GnsU/YNq4BIWQSF7QzHcskMR9
RDUFm3PTZ8MrXF27hbXFLZXLgBiEV8W7RutAmtSiUYQU7OkqmDsNy+scPJt9L8+YtGofk1Lq6es6
7ycLWIEa9iWE4gsCFm4ZAlhA1pMNtvVV0gA9XjHew9FIkAS7J5EIHBgwyRcKEloU/+0bJdNznqcr
AJrZAycZ+k/KdEPJBAFTQpdllD1o7Bx6trt71P4JDFwnH6bWHp7L3LOPJV+KsSFkUsGuHrqvw6wR
M7RFX5o4RVsgbnTsiDwsKttZAgQW8J3E6dWTC0kO/LBpKXaeaSI2uDYGBXqzry+NSfPOU45rg3RO
mzP0BtYkV2WayhsXKnu9rrNY/1Tcg7BhQF/ciTkgZ1Ql7tDss9gfmjtL12YHPtvkRBsVTXO3Hns5
XnSTNV9qhbNcE70aHlkI9686Kzc4tTrmh6iViHFdv21ik/hgXmXac4NkwwNnAoS59ksT3lzhaIJX
GM61GTceALteZDOpoC5zN2muUNVGvU6vjIS7m1U7UJShj8XcJXmC7jIFT2zrywHd05IYNha325vZ
s2Q+laqREiU0R6diuB5fkhxyrM1QGakLEL+1tLA1RvHWFlWkh25l8bmcqneog3BcGYJ5bNzV3Kcu
FF/J+cXspoBfkHcYNUyJAWZT2FNKh1Se7SzAogwrOCWR4SvIxB5zEi2b850JMvnOdt36LmNed7bh
wYHcIXPx0CUlkyMHCjtu1tp6bjQd4Jrv1ZuOCenOUwJ7MsDzZFWy960YGKXF3iaYauTYVtLEIYVZ
NPFTN03NCyOjYB2hzp9lCodvaMdhDegkvZeCiUEuW1DainX2codp9oaYWtR+176sfDd5LWv5EVhR
8KQUwVRmtWNYZXrATRVX8l730oFJYtfdx7FVnedyOjTZu1V43r4UlboLEjEfau7f3N1HbzoV/aA9
K71MD2WhkZJKeQrCBMQu065Uj+9pNQU+XsIW81S08lGAEiS0yniErcFAh+Wj/txVQO3YSNb1quGK
XpzY1stsjlq0sS1RP9ndUF61Vp0/CQkPTzWWfMn4oXdpoast2xv11uReT5wqIHIK7Lm4zuCV1atx
ch0y64QFLwyJPW7Wsh4SuEHEcyATgMWrksdc6dqKB4HW4iRqe06fNHWOXOPauU/mYj9CI90MctSf
9Nkmr1cUzDyOUzbBVekBIcWkYZX/NcuZG5mYRTCuBFZ7Edh9+djDi0JD0DoJ1iYTVbf1vVbz10a1
gH0bGbeIx1zV6Ed9N93GdeEfy8RxQ4G5npINKT4bIft92zvg2Dl9zl4KR0Pnb3osmHN6RGnK7ohO
tl+RGqMNEJ4YV77I6s/RFO0JdZeCi74sDV6Zr4rOdTYF65C9n1nldvTxrdj95whh9qXUeB4IjAiX
TVR4OElFs0sdmT33vcLC2WvBa5ZV7tbJAfetNIJmIXVusH+NwZycEFC6sjY5EI4vOCTam7E3tOfc
E8VNy5h5lSLS6dtCjxlA4lzHs9+6l5UFrd7xffe6BtK4rJwzWg80zT8SflY7/AXdHY5HZ98mHY76
3IjEVx6NI/lLr7PsWznEfREasRadKn4ldx3YKbke1ID5ivgXz8zKnat70NoaMYSgug10Ub1Z2YTk
kcaudZMoP+03RFb9Ozt2ipt+ykgZ2r5TPFSja1ph1LLYBAY9iZepjFHhOkOpk1+1lQZo1xU3vSmB
APnfYHgiarkCyApisVKtDSKorPPkqpwwa26zeuhveNvZTVJyQ6EozGavQCbPxOOGuQvHaGKC9Ow0
JS+4gsfXgPDuTqUe4SuQdvKL1ALkU12aHQUKSVscYxv72TFTrMv+DbvP/zQru7WwAP5sM/z4WhQf
//H+UfxH+Cq/vn5PT/jltb9uiB32r0hWnkm5IltPm+3oL14e6iVdhBkdwIGrUy1oot/8siF2fuKy
Y5zowYmB1YEZ6B8bYnAKRI/YDy9Wd4Qqz/o722HzR1kNe5FuWg55pQAeAK7632tETRdlVVe19ENQ
vZA2+8EswR97oRUhjusrd2lC0B5jhGeXQbnwy53t9JuIkcJM0hoU696vzPdgPHvg+3q9CyOj2czZ
TpkiTEaxG1KQUGbxF1qQ8w37870YxPv2l4WKgaTgu3y9v3/ftsvcyVQQynptni64KdIZhzcl1GPl
rx1buDsghtGmkQE4MaFnF4utaafrBRAchPKPapbMLwypjoMbgfaNc+TuoYUyRW8Q+xJr4AZjVhvp
g64mT+2E8yDVJUHm7Fy0rcJ+iNeumhn2lbgNkbzgv4P2ah9bP1jnw/SZaUJcJWWN5TtP/KNmQzGu
4IQdGY0IuO+z3Hgd2Pq0GiMiM06yi/HobVhqEIJnY7iVsB9XzlRH1CNAsB1xWm7sVivOqRQB277J
ODtZJq874Fa7ds4odHOYLWBzbtY+/JVz7QUKy2Fb3cBnq+DiaXY3hyoxgVliBXgXms80JSlSbMEj
nugarhuoUFXpTQGkAhQez1RwtvUAkb5tu+LLJKUg61hb1V209HmtyG5Ya+oCKCxIsuKuVaV1W7Zm
TORx7raCuHETGiBZVhH8PsiARRHtJcAj7jpebW7qQp/WXqTqa7y64kAZYL3VMWccY+ahB2wO9ntj
UqKzIuYs2Ma6+Bw8fKyhV/KHVmTo9zjx8W4MXipuEugMQ2gm07zx2shh1asl+mHCQ/zY61Z1bxY8
FoQqd2PCNoGGH6Pf5kEaPfmGck6zM5jnzjcdfhxV5Ccx2gNlJE3+qHwno2chqi+SyU2OXT4l+n5I
Cuu16H31GXFtXQjb6y4JSNhrTkpmqEgl6a5LmhOSx5FA1Ifbz9ydjSDjO3vzVGnsSqpbzrav7INo
ourVyzzvrhtn7Lky6o/VWFAiIhQLma4qtbD3iLg38D54+HfDs8kbW7NXLR4jvao3OtaoYYs1ub/y
59u0fZRp+2EJt1t1OiuzgcDg3iPY2gCyz8M4gYQeGiPcA6+1oD+akPjDiOjugTelylDHKXsiDyip
YwIjTkFrth8dv37LG0+dyka4X2VdaQcAzule2aQwvL4rQ7zn4Kob3Vl7hj7DE6gWG1HClFhKfdUq
fY0+u6D5irX06W8iY4He0bk1xuakjL6Y+aS/JqyDb9HvhsdRo8IHGqjW4O3CIxWszaLXXzomfst2
zdB2xNuiZ4T0klB7XPah0Y3x1zE17Wd/WcKC4e0R5YJpDEKcMO94OsydW6Qk76bBtba9F5TbLiLH
hSkpYI07d5VqQ9fU4otAemTNOy/VYYRH/i4C5SgnUuueeowiwzyT4dY+5DCSCWkY8eQuU9RNyVgX
0kNb7jq/ij8G4vtnh2D8JqE1aQVY2gScYkOrZGDTAgls2wFAeH0V11RXxNwh2FMRsZbpcSmaMhNf
YKaJ3VttyiGo1kVMeCGvL2SqV1EY+8n8UuBteKtNMixx6jo7Y7CvfZbH676QZBgSd3Sco9/l3S33
ebbYTpP3dyki/m1P6yqtMFXahDMDxT0ObudQmY0sVvlQJc+j2WHqpAyGZghIpPcE4Ym/m4xgQ26j
86GYc+3QeQiAeW8n24lqhX0MD2pr2qI7WwNR+5RI+R04y3QPsS4LFfcM8H7s/BlPcz+kLCnt7MV6
OcAnjOp8n8IO3WQt0NpIIwGT1uRi9NlUDzNW0DqkBMSIw1F3GI9VNBbgd2yyg0nJ8AkZ09oUmmLi
z/rpNp1lc6y9wgqRCiUeeuLbcrb4Rq2JRkBryj/muk4wNnQW34pAnLwpMkNn9MjKmJ1IRKaSBzoN
ElqRP1jgb4dNWgkEEIekTTo1zo0zWTwVC9iJYSxsiHuFY+/oDmveUm9lyYDyYs2liWfqg6tIum66
1rqOFonBMI9u4ra7qaJ+BocLucPYcNdw3xWQjAQauDunm0oNCdkOy10DsU+4AKzsiSanZA+udAmZ
T+XWMjXKeUm57mOVtnvoHf2Zhy5/xixz42olZ1hcmF/bAKeGr5ziLvaGeW1A+NiVzNq2I4l1usO6
9qRzTiBVCIw0cZ+ug5qaYdgO3qOdwhRf0rgrqwq8Sy1I2eEobQwHKL+g+IZ8bWh5f0nriRdmwmwO
Qa3JnSkGf4snlkE8xMpxo6dJinFAK251xNgKXKALTpzY8AYKhp2AwoNXgyUyP06m0g5W2mXbPsWx
JTSXmIdXS2uLMQArQRrZbVgmbbAYQ6bHdCoSGsNIfLkoqmsn6l/txpr3k9U9V3HnrJ0OEHneimLd
iZo3tvRuNPR13eHr5AyyhuShpcQP3J+Bv6MU5mZunPZkFYN2K6s4oamQ82TqnPIBnDFXgNeXYapj
+5mHxv+Fbu4Q6wq1tO9p9+I+t/FjMW7iMvBPvci5//oeXVRNF4epSE2IwsF4pTP8emj00YbUoncC
x2eZP45+7h5wciVcqSz6b3sYwbvamhW87oyhtigqL+T2c8C+BWZTxFWzzwVmgyLukQO8rnfDoHFz
cz121sQsVvbXHVbMKvSyQp3psWndDSSNwA3RxwhG4LjR1CpCG7Z2yKbxERgdCN4RVEzAFL8+cVUs
WmRWq5WvzzXrjmLiQe1HK2Ss565r3P0gZ3tHN3WADKknLAW1JPgkz8w60fKLq5nk3aXlZNMdsoe7
h1jrHOqgftPKunzUCWaQtMI1TNMEtu1mCCz+J5ghQyv4ip0AtxLeAIj8Iqi31H74N5yrOq5E9s+4
ObqDJkW8naJy2ho+QmkZdYxUbXietNZ5cj3hYdwONmwYcEdMJY26nSDM2ACWNNWN5wbm72mMTcQ7
kinyLZfBfLE0rK0pls+Ofi8D1DJGCKukr7ounKdCLOsyzwEyn9X9LilQ0VfQbqhtyIroecRxw32k
QTXii02CS0f6zXud285lpoIIIhOX8kkNXbuhlXe++W4f8k9s6D9a5n3d8j1TR3ImyucZ30Ke39nz
s+bXBb2lbZ3z8AYeGmT6dfLw54f5477hG07QYCbr6FjJlinbd4eRDLcYcrBvoOfnTjFSeVfZX4yv
f38IJoEM/qwld0MrrY/Q9cMhFgRRqfSCAoYIsNPi6J9343hgiHj488/y+zn5zweydfLEpue4rEyW
r/S7z0K5WqGPC4Cx9zlV7E5Zh5Gaqg0Dm/njzw/1Q6IBGgP7FvaBHMukg+ZbtOP7YwVcUroVd8XG
uTM/edTKL/Z18z49dHsWek/dbQWUaz2dsHVvo81fHPvHz/nDsb0fLBQmCYsIYDg+jUvrqrxNbzC0
dVfxjrRfQFNBufb39qV9Y13/xXGX+f9ve7U/fGZv+fvvvl9hjHzpAns269TjF+7DJ7md1sdqt/6L
A/3eIfDHA/2wKZxRpUedXpKNdfec7+ntujoz6Vnv/+IwP56Y375HFBuHU5PR2497z0EUWHARTTak
+KAib/xPYpD2rnI286l+7rs1hoQFcEVwcuf/VY3y76/vXz7jdwf/wdSRGqR8y4KDB1fTJbL9p74d
dk32FxvsZQj+h5/su6P8cO251ASJHN/5Bl/cUG7bUH9t7uBbaVc8Lf7i61x+lT8cizAzeU/PZe23
nLbfnR723NW1k3NJpI/1Y8wDFB/oyr3WHmj1oh9GPPzVjcX4qyP+IHpgFxWo4xwR4+C6WF+waT67
6118LW5/Plf+zzLynz9bPyy+un9tGbl7rcRr9f7Rfa+P/fbCXyUy8yfQOHg7CKZC8134N79KZBBC
f2NAfKeP+T8ZtmUvibAlOwcK+Dd9bNHbXE8PMJGwSQQQ+rfCbliaf3d2OjxDXZQ4x/W50sk4LG/i
+7NTZpo1J3Y5r5Ohb4721EFRz2luPWYw3I52JlnrO0Fk79yIxAXW05HSWzQpppmthHA/NDWwyqKs
NyALCpYMLD37UOqW6imO8pxnDTDCGUEi3Q2GPtzlOgSh0Ekr47oXaHJJ0VKGRztC/DUQdb6bO4tn
xuDFZ9PvVLTTWTwdioQgLaz4AM//lAFs0GVZ3MrMHWFcjmX2NaXvkYoiDCOPjpNVX91J4bfsbTM7
TWyyTn7vJBuUcSA5UwnGMCXmcJGmrn4tE3p62WJhc2yLZ2LvYm0lhtgTn8E+SWXzbOODHugnBpVJ
UsvGyP0x2vQthpVtMAWtbAsIfA1RaBN4Oav8zlP3rqdu8IEWIZhMyvSM1uvOeGKnq9Zt5zsaxu4i
N0o3MJ3zc+JQ7MaUgpxHaY+6iaxD16pRa+51QmRsTY/RfKVDz3RXXUKZburP4it0ybRcUfUAUtTr
1XxHDEOsJtdLLlP6tJhMlsPebjJKpA09fVEo8irEDQgHCQizG+X3jOQEozem8itH0Ym38u22XZfO
TEKWoSPBFddpzhbxO76zxvaPfcoQH98CNSTCA1wK22G4ww4stuT50H4EM8kXbAJTvTIK/nQqxrRb
tbXVHsWg1w8KAkY4Ape9IqUd0MM6taSCqibf+Mk0HaibBL6IV0kzDHaIPYp/O9oMDyf2/azGLdtl
Fxy4d6WrituC3palp8Om1s8K+o3dxw8TVhuAZxYICFp7ZY/5t3c/mC0DmBM5BuU0wexAy7j3KnV7
EGFTGOX1FMzMKvC3Fi8jZuFkpWnjRCRFQJFiDZhfMR2mQngMhic9SZYuKGCzgYiLa6AUM9UrRuW9
080hQrd1smupA2cQc3KDe/9TWehMcc0OoyZF/RGnSX5K7EHb0YblP+QaLlIzb+RL5LTthSqXAb3K
o6tWB0rlsS0DItE2GkOporxpI8Pa0JaLtCiNZ7JDRyJGmzJjuLZyPEEcxqMdw15P1uKqnxrVr5oM
/r5NJcu6omwXO3kmP2y9ZIrcw/6iHMlqwGAZdZWv24AzmPqCDII2daO3FqWcZ84fST1QVYlbI1rq
m8rSDQ7L0OmLxrY+YY/FPYMe2srE3zm4z+mkwZJUaUFhI+axl4ASbui0k6Q0kuZJ9qOzEzcbEUcm
/yxR/HXhUUmwMsbC1LZD52rP1JvZZ7p7DEyPMnC/tNwIqc+W9ZQdYtoLb7CW5Od4VP6V27Q5Cq7C
uj9h588zt9/WY1P1tF0ZGlm/qmN5hK93nciWrr50FldDLrxDndfjPR2BbHvsHckhptJBGyPtdyRS
bEVEXnNFcki90bnuKms6agEQCDTkCCHBohZ6xa0psZb0SnZr8OlOYFqzLX27xD6nbxHQ4VsclMuZ
nk2mse0a7uL80Yxddxy/hUidJU/qLsnSSNO7BztP3lTuA38w88J6smdn3dSWE1JKNa+RfZ2XIja7
r8ANtYPzLcJaJEqwNW1Gfz+Mc5aAtW2HICSX4Lym37AswzdEC92UpNUS1noENoxoGdw3Gw9RgqI+
N83ojElP/hRkN6BxDbGNsFIYm0ZZ/XM7Ka4sK5okMZ9yX3lZcqwxHEXbmTwBJLQmrw895dFkckqC
dIzo9ecxdfpXv/fqc1MzNoaNQczM3vaSwboSJYVuQeUzeEmH6zboiks29uKMDF/tWbJ8EWWcbLXI
elVtGT2rEmAnGJaWEQNm9zxFwu9jvdlSul6v4GNMNlVLgdj5nqdvrdE62+ZAVRDnhLPFWFbqodAq
ueqHivIXQp67YvbzB8NrC2omXbHRod/v4pYZZSjcnsGIBweU2l9uYc2cc7Q4CrCnRG2mprDMWnbe
ggbrBxqJ+vvU1zF4mAi93IIZnz+3zC0ZGeDjaMlwkGITQcK5IsZ+vIN1EV/XlRrHTcfTzF0pxuuU
yfSZdvRoT710at/cO0bhBCtq+xpjHZRRfWfrEN/XCZHLs4CDSXlejpTDPAucLgYwYwNYwtOBzIza
W5KWwHxyR+/2Ip3SZ1MG3urb8uZvLff+p806f16PmX867vyv7scp52+v+mUV50I4hFLFEs50kAa+
TTN/hRaYP1lQD73AIh71C5jrl0EnNC/dMk2mmZAR2RK7bGf+QS1AybDswDWBffnsmv/eoHPBMHy3
zWAhx/KSNabLFt91bGoCfr+QG+DQ65PKsHtVEErWJuMQ4xTjIX2TA0LRp1VltoQtbdupIrmo1eeZ
1SLwbheW1TYKSvcF0cfWGcq0+heqN9xPrdbjfV833Y2pMHAxOenXRInJPBnNuDddRuxV7BonxurW
Z240zrshO+fOpX5wPUfQPxby39rHYoS/JGdtFs9t8siZD4e1qCZSUOQIv3AdjJfeXM8XQGInIlhL
Z3U5jvFT6zF4BRpb3po6duAF7nH0YVtdwXyMz3oQTZ9ixka4crTa33ORiNsicpptOwj53loxAUGG
IRcNJWRL0Vp/1obS/qwdh97iuiS4blua2BZ+2947NsMFVuTpLjacPVXgOWs3Qwwb36Lcp2JYcj0x
uL70Z0ucNQHtr9DTC7A5X1lXK3Vg6dtdkyUbe6rCUlCIMiMhh4jWbeuswdKnR4yRLfM+ps3zVKug
2kX0uFMTaPlnCxvompg1e2yidBZh5JJwaa5MHjRS4VpeZtxXjXLGN25dkxfixh6ukzzWLxUWLz0k
RDdcQMTtQDAG02fte+LJrPqxwgnpVziVIsf+HPoKyjaVhtGGmiX7fW6almhY4Gg89URjbtHWermT
qWZeDmMLtigdlPlazZq8D6Z2GaISNwPvolWZB2dpPkxU/W0DEkz6Kg8yndAjwDG3V1Ac62TgcZ2L
48yA7GoCP0iCd5DVphtGA+wtoKmkE/aV4ffTqcLHdQeqOr+lbqMpbwOtGpNVUCFpgSRwG7WlsBOH
mm8UOGXjzMVKZ0yjIqaYdC0BwYyrdqUbRXuplckJ8G1x3cxT++YESXk3tTnZUFm+auQLI1Tqi2mx
wtjF9M5+rdhWFpnwPO3XDG5pu/QzQFu2Ew7YVbaYsqytzoAfOiMKfzg69iM20TsHHsO5m8W8EVEq
vrIUJhM15dFFMAbORzo5UMyZLFpbv02s68gU/jKbr46pyVjcsUuLmE8x7DqHkN7sxtUmKqouHGFa
7IpCM4E56o1zyGLRrHm0zxdxjKt/hVNYbgYjmHfMidQ2Lio3WnFRsHCTdQx2e2rFLSVi1RlEvNox
4Eyfva5JKUEL1ESgKohwkjJ2Rx42jDfbbNtLBkEktaIqn8kGm+02jXE8jdXkUgpc9rf+rMcH7B8R
PmKZbQFyL8+f0RGblCmXFsUnl/pzqQ32k6tyj2c0dv0VFDlt4ymL4gYbvNE21kf3pvJH/TrNR2+H
o34OddBNmpQnwo7wmw3JujGY1GmMnGgrKvRq4F51d24zjVmRQTcfsyjHW1OOgKw4mJ62j9M2x7CY
JAMOJGcMpWWrkxbEODe9uX0Y0EPZMgV6+xRbSbKbhK1TVjGaW1hiYBga7pI1SeYbWmVQK+npJqw6
m9hTdU2C+6Pvllm2OKe2mDktPPNceBmAUEooXloiSe+FNejrzBswHRmz6viRDG9HRfbiNtLyPb+r
DgxwsjAbmKMOPiH2jX1TGfHeGVr31eKl2WrOh+59YukJD2DpG9xRmKb9UsHzv/q5jfJhmn8OG/ov
Ufy//65E+rX+XoD5xwt/1V/gGfPkRTPBArPocDw5f31yOz/hQkL30I0Fmvn/yTuz5MiRLNmuCCkY
DAbgs93hI52kc2bwB8LggHmesZtey9vYO+Y5V0u1SP5W/1VlZEQwSQfMrl7Vo5ZS0n47uQ3jF3I5
3BsNkMV/5w1BIiILqANJlviXPDTwf1LQoqTGP+VBzm1eMqYQFmsAKs8xPf393AZNPrYgKBJg7jxF
q9LO8LNMUPl2Tr504ca2Ujze1UL/6ipmnUsRe8HAqhFYKQjX81ZdBWOevooccMsa5ZR/mwxsVG1k
E0EQsoQ+HAJvkiC1IV/BRRsXitK5Xw/lUSCnAAfPBXdzJ/oSUWTHu4h+kJ7ZeiBQwh6+2vFFSyKa
vHjaDVKP9eQJ/kpc6mQ+/LFqo+co1fQDlXvim/Q7n2p8HHh2w6w0jmEz0aLYykXfVslIztwexmfW
my3PHdNkaXb5LvMyhyX2hUciA2mUa1RuqOX8B1QzXSG8WKdqzGu/HxTg5D//UsvtTX1Q/r00CYrx
vXnPPv9m3fvtd/3+XNi/WLRlIfq5hpL9fn8m5C+mgfCv8/gZcLj+kmOzf0EnZHnqggzHV8f/+uM2
K35hgSUtHHuY+lz2Wf/kmeB0/peHggYvVE7EcjZIwv7VHvcXzdyruDdjGFKv1/y8VFF91qxKHgnJ
XPcsszbkNz7LOYbu6EkqSgeKDGLVzpiJ4CVpIpgI9D42fJ5ggo+0qsQqkGbLXazM8p43POlhvac/
rtpwA2CFDyyEedIZN11BiVBmP7dEnRJ33JUFYIyuiyafVZ4DQCBeXji6c8JxHul0HfzTOOFk1XPQ
DqQW+kNpoG2ZggWz2bgfLuCJTVG3OOEzwXJ96m5JxaA1IGbexGPkUK7D5U8Q/cCMiB954dEhwhDf
U6VyTUiInfNovc9ZyONkJd9eSuQiNIqreqSEhNDRhqSwtYE//e0lfJXOhKTjhOy/pqjzKaR2aHN1
1zVf+Ip2hMcxH7AKdjReSOphkrcp8Y5SlH6nm5O/zO2VHJz7JAxPsu229pDdLyY4afbhqxJHkU88
QW7SkOroKCO5YOc1ul8pdwmGgRW+cDAxysFepMVbIEY4h1F8m9XNueNHolWY/CIMhbGDHmZk5spu
9fu25TJpp/dLstxrgKGGiK470wi5/OScppXcjVpB/bPx0JR4ULyC0s/KuzFZ+u9ncKLQtZePJqlp
39ac7zjpWOzTcr/Kne5dOtWOwsrPnm55vo3Rti49P87Ix2sIGyG9raqU+9srDdzLxXIvQRtu8jyc
9nKOb7LSCjbJ6MoV96jy1jAhHAV0sdcL0gm1IdcR5Q+r3jS/xtyGTUMvRNyM1MZEM2/B7Mls+UDq
uX6lLbjhErRpTF3RSw2EKXHqUz7WP5w5PUJ/2mFU7FayxPgx48VgQ8s5UKd7aQQ3LtAAgjXh+xhx
e4cSgRyRBb1Pd328ygyA4ZQoR/sFhMCRCYBYXjWegI6c2xou+9BgFa/YTlJDNL95eFr9VAnNOA1H
StqLdT+Ifay3tR9p5SuTkXa06tK8dkLex7bb34WBswVZD5rHqG+zwW59vYaE2y8U3BkjtvJEqjuM
nFgaQCiQbX8IombaDpAIJs17dJfmQBPjTsOuFuOTKJN4U9XjC+UPxha7wePooaEuRR3vQZ6NG45r
ki7usK/iiYwKLypcbBNYFMFHo8cX57qjYrvrYlO5RI6ABZwDqzqHldXwaWl1P3XSDWQSdE8P8268
fGZhGpMcCK+mcfbdgSjE1J/nYnlKLYKIFOhu5j4HJkqf9kqAM/EZ/jkfM2tfVUb1kxclFn5dHMok
dVeQuQGfeDUQH3pG/Kmi4DIP4OUm4JnNdsm3Y4z5ckGV2RSdycWx7cvH1HM+WJnQjgPxmfbqXash
by+UVG4nz3q0koyQQelBrqP6xZmWd+psnlk34C2eMRcD0P2qMk/iuurOy7KMZ81ZXhq6qw7d7NyL
DPSB5SBxlvH0GRdD4cdzP6wsDwQZ3kxzRV844Pup3WcTOH/ZWx+5pcIlwXQdpuajqQzNCUgAj6cY
8+8mMvI92kC6KWNtQ1qAdMxivFUZxWOapUUz5VPnwLavgdltqHimt7ecDRoPnGFD8+dLFvhpWrfc
ZbyvPMSun8uS1JMLN6G8zih+slu2HHP7zN+3mfLluTXNjUHh6W5quTyQs4EBCwPwXowEvkbzLg2T
IwrAuoDfI/MYI+9YGutyzk7mnBJRihD5Rt3FwZgJxp5xH1Y5fFzeOrsJzY2bhR1ylDiPHnuUB8Rj
wmYOeaJgKc7dQLv7NIgCw1v6xJ3GIU1IwrGecuOMm2qGN2wY5ltW6PrGHqf8duhoPlayAKsOWNsp
VCO7dp6cevgeCerRyFhswnZ4ZMHc0Q9m/TS6VtA4kL1Hst8xdFPpQ3gxD4APOm/2lH3H87ifXe1W
YFxFzEC6j6Y8PeYa8zhGM89H7yxOFai/XVpX4qQVdXMXLiPVZVM235giIw3WghP7Kbq62Vj63Psk
LLTnyEn7m4KhzK9C+D8RrmTgLTV+UKPc5gN3iJJEcwen6cociZ4CtNPWtBenm6QkvhdaLviqAfME
BQvqnnxS1TRYKeIfRhvdaXJOgcnYJ2eIa8gvSwAhT/wY6fLeOqbrR4n7tRBbW2ccuXth519NPuPM
IhnjGM7L4thPmaSmSVThxtPDfpNPtQ1jKPheKNBoU3rYIj5ZKyd3Bp6W8jDEiv/I/+lbjxBc7jYH
z6TTy2CF5jdUjG8MUcQ+yKH7ppTXUa+/VHOQ+bEJqxYsC2ie4GDabbTW5/sBcE1vGxTrYdzVlYO3
hTpGpix4BLLyoaomCEjVBzz6bPBKrLpLQ3FzGWg3dT//gK/22VVKAkvq1zLwkHvr8mzysscaPdp+
ZlPep7NZ8zkMwj2w7Ls8kp+5rr/RL/wzGY37qRG4a3Wu9ObksPQMANRY1jHOinRfkoDyk6x+qZeB
piOr3svA9UMsV01PKYNm4v4rnsshKtd1OSXbdJR+rhUstezFF23pN05/7toUPHN/U3riEOAVg2x4
jLhXSPBYDtFjksdncC3IyiI6V564DciqZ11M0Cu5rWznyGeVQ2bYgYj029bkkcqBrGNYXGINt3fT
HRDcVqxSrnrMvew4IL4FR4BzN+Rt1p2FWjI012WTn4puxrA6b+uoOES2iguGR2kluz5bdi7DO1HC
BwvvNiUpqoorO0O0PnJ/xfA+jA/JIo5D5t52rUuPXJScsdM7PhVx6UraIWR7A2diE7mHwg4/M9ML
sBN26CmTxRfF9arQrsPRSnzTiinEa9zPMGKhMIjgyiqF4w9jgjt0ya9NOGIYacWnFog3GucDuvVS
7Syy0lk7Gne/gbqAzWhZ6fY/fwj5zemAS+nfzyG8xt8//t9//3U+//O3/T6IGL94ghQ3UySvEDWO
/DmMMFfAdzGFFKSBgGMwPf8hresMLyx8YVxgBiSp89dhBFYPHgkkeagtzEr/ZBqx/8VPo/4o/gjJ
PRnPHiyIfzVEEf/TZs7I3o8Mc3htVG+fFmo0+DnhVG5m1eunwy+/SnmnL2yZ5X3HudGsKEad7mZz
Dr4SVlnclOew0tChbjF8vjjtdiYMTRmbdtnp5KxaUV0jk+WiE+2I6ioSfCKjb8L7yq+LoLxTNPJw
3cx+mJJthMnt7eoiIOFqm03o0fTnintK/Pa1HP25b1OCTrkHQimynevRwOa+o3C8/ZoA573Vi7Rf
SSMg0XcIYja3qkEO6ymnSSla3AIWCFZZJJIg4xRLNuC8BxbtYYhiwM7SjFTKFtpqUM7zjV0bHU1l
5RDmoDVzHB8WXY+uKriRvXtCw186vABs96wKvwkPWy2D/aSL6dnrpuAmjb/K2X5K7AoxW8+5dIQA
3fLJfYdezhbcDbmM5El1bzLzPJYCiBa1rg17OyABvh5mrgUSNZTAEhlRV4tWwYSzCPlXRkETRlVO
BAhs4RzYsA33LJnr6xiWy2kuGxgBpV2/Ext1Npgbhq8REeUx08oGDnOlnTMLLzSj6nM4izHwB1cH
RSUzGa6TwJrWFsV8t5GSuslVDwdbyd/lUDFign/3p0iiji9KKC8T4xBZHuNO1lBCuaqYcFmpK3ld
orm/O4WH5t5d5HePRoRdqkR51olhAileafW94M1EAgNipWWracCt7G+ww2LfWwiMrCurqn8ZTdGf
5iHrwaj02vhdE1t7j6xi0rnFEecYcF+cYJt1IVqMbbyAGqSMBGX9piczsEtlYx6KWCveJjmNm4UE
HSjFgDb3qugfKXKHyzCFWbOXGteTdc1q3Vcro2E1oOpAreoFfIy64drVN5b+0aV1fgbQpfwW9FC+
xzgQbmDq4sdoKtHvIolJY4IXC68+5XNKnG6wd4kE3psitdJnqJweeZJl96WyfwzdIK9qI+HdjPSN
P6TCO8MAXpM9qNxiPgUXT0kSNPvi4jOZleVkUuYTViXlk1z6+jgvTCmraCm6rQZZgbWyMq8sFx9L
MfFPC2VuqSK53MYXx0va8nkngOAek4qlmrolkwnDUbDNbOWYcZR5Rlx8NBazNAUYyl5jK58NW0Au
NtHPsCIjs+7AXv6wlTGHqo5+H6OKP8zLFN1kysAz5OnyUKctYGjHNcnnznbafbQLCQLyQJTbjoFE
B8cQ1NrG6Id1dRxofryulGUoB7EFBFzz4CrEylSkx3F60pTRaB48AMnsnpX9SLdnkC4mzZG4qhDO
m5O8uJRcZViSsr+z9P6xSvQUpV/ZmpoG5W+TX9xO48X5NJq58ZX24CJW0cUbVekdu/jy4plK4DTu
LWWkCpWlSrVieasueqHoEf1ftPP1nLTWdXNxY+nmohIIWLQ6ZdaiPAHfliHn4oNUXficXHxdy2Qk
HwGtOcuhzQq450H0wkK1fqXWMXm0L76wCgDTSp+15mBdfGOkycOTFgPQIkif7hzEzJ9eMFjQETUj
w0rv6Oe0RRteg8gYHrJUi3aBsqoxxdiv5kBmZ2vbiJvrHmQsj1aOxS25uN0MZXyD/IAHTpadWNe6
MfKKTHnz7GxlmEuVdQ78g3NEKdGBxcCdOZKYIYttaPFrplb0hqgitvVQSX62lx3+QDXQprxs9klw
Qsa47Ptjtfq3Ly6AQBkC9Is3oGNshy6jLANMgiMtlDI4CkPypmaKxl1Qwj6YNrkmwnOv7Af2rMI8
iTIliIs/ofnVq9CEzqt1cTDI2uMX0ZHaR3ucyXRf3A7axflAEywuiPriiAChwuPi4pPoL46J6OKe
gIab7mZTEITJEoFUjPUjYLT2cG+NfAvnYN7ERDjWtl191SnfE6AU40aM3hMR+dz33JRLZaW5XGsb
l+ijnujruDW+7JD3RKnRgZ1YAjxqypCewgfduvq0dd0kpYUW7OEq7cPrgA/elsNHWTXgztLh4uc9
UFw+hoKMT0AVbhhIsa9HGi8jo1l+ulpRPQ0kdiZS8nF+EvxQdpYdmCc96ZbnSnWjOgWkwpVQjamc
0wMhVFpUG9IffqKaVQOR8xY0nCJ9cAOK2wKHYBj5RzatEaxr02yic6y6WucAK8yo+lupZYtzH4rW
yDbYWmqfEZTIBRE6E3AOOKy8T2kMUaWwFj/SF0s1xcYgbu4XbiIvZglbgLSSNpxxPGHJuxTNRqpz
1lTts11AD22baqSFq0h3jgbv4k/mLpt2PLqZNiKlxxZjXXlHPJGpJ1A9t1pH4y1ACspvK9WDm6lG
3PHSjcuu8TSW6F1amjeYaXq6pufSOxP3ma8mTCks81XbLq/Y5Tq9VPBK2XD7V728dqtBMSrcqqT2
O7U2rD7lm1bJ7o1OwuEhvxT8er1X/UyigvWh6v8tHaN5RJzNMTbRDpwPqie4cIOtx5vkAH8j/XBV
nzAJP6qFXcjwkW85bbWbLuXDheohdgGEfdeXcuKo6b85I7ujm9IUy4BG5R+Ud6FajZOefuPWaFAl
LV3VHjdeS+kTu5DgWyPKWQwz3U4kYpuHRtKanKr+5EI1KZeZRCkYVL8yFsfG1zJVupyq/mW9VtEY
zKjB7USRCzMtQSSGau/Lwq30btVkdZZ6Dh/KS7lzrHqercplQcPoK+4ovSeGF3ZUQv9fmTEUpfLf
zxjrL3SK/zlhqN/0+4Rh0p1nI/UyKzAyYLj564RBFtzVSa0IbvlwCv6YMFTjiHSkASqTJAvrObYU
v5l3nF/4BYvmDpaNF3+2+U8mDJJL/7LvIB/qseow8aVSTye9fzHvuCX8qCxDYLea0v3JTjg5DW6P
Ijhq7NTIrGXnYSgButhBVe6aGXALJ3VJXpCLMs+wBO67KVoKmfNCAyvLKWCf7KzCCdpP5VVP4vuu
yweLiwsVC90OgiwcKEuGwkFQaKzvSYvqpziNCA8C0TDoHK3QvlZWbi4vpLrGcY3djqBfFJP7a6r2
DUOs9TUkdfQRVW5+NZm2/sIqI9zj6hyA8CyEM0et1dc9b4jncZDLU+lQx8WjDmdKZ+UwhvZ0YDEo
XwEqRi8Ur7nl2jKo9aChIHgacVAaK+KF+Y+mDOoHZrPed0jzbQJ8EEerqMhSNITf/MSdsmYFhSk9
6YtVHXBdmS+GpVVbndvMlRlgmllZ2GmoSg+axaZUq0A3j/J0AHZtW+fQ677GOuqe9YhoHy9EFDd8
Hfpr3pW22IQUa9IHAaCr76oNG13x4M24NJnvBpxL2HbbTVPn43Nc6s5er4i3g9OZ9iGOXUaX8gPm
L+WscjAp8nAQwMtW6r1vpG16JUtEk5UBLI4Fk1mchjQi96fDEcQpkxGBLCMP+qGTI9MNku8spo+U
pZFVeZtGhOZmyGYs57O581qbQy/ttkOAU7xSxbQNKPQYp/Iq1pxk29cDJtFhyte2HAFXaMVBj0Ob
9GxaPAZsgwGxm+81VHnoGNq1KWmiTRJM1k11R1dofYyk6WBnlPZNFsA06q1ib4TNjTeiZbtmPe+D
ltkgysRpSic4PM5NIYYIT08KzDlaVmZnEZr3lhtmVZRUCxE++RG30Ho4hp+bKEyBAJrLI2ba8qyF
WbRz+Wcb4SzDPWk5Uxnx+S+iXJfaF4EJ8qqhdG0Xdbr1bXGwiFVRTsW+rG3pW1pov6Y9hqyV3Vv9
yXUD8y6kpnY7j5IopNVjVQppwDj2ibXcWuEC25VDfjoPVhH8hHxlwuVybuOZQ84ITM7vpFReoeFB
TyXI7NJ016IdBnKtMwSxvD7mXsFXjRE+rWX5bDSjt+npwGtE3Pm2/B6iwdqV3VtRAyBDc34pS3oM
Q9xxKxwwiU/PC/utycDRKmacNYtxrLjcfcAQ0mdulxES8iRZjtGRYdybVVW9l2mn+YCZjH3izne8
3nau5pI1NkqxXYhnEL2vS2zN5DYir8TCZA0jUWHGb41OEn4hb3aWEffQg+I9+CcAAxm374SmmCKK
Npz2xcoLY8NfBlf6jmhusWVj4SpKRIrSMw6pU0Wf7pL2fNVJXT4llRE/EdEfHYxrRs5FgfXVsabY
lmqMonl0UUCU2KBvwrKiJnIRafYBHyj5aEwbvRkY4bRl6W+16ybNHwPXK+9TG0/vBv1AP7SSuzgq
rLcO64mnOciWN80Q2rbXFq9YFwzM/JmTTG8DKM5P0hsa35GN++7CqPNJ19v6yo6MRPkNhhdblMl5
SNPiM0rIkUx5Pj0GZV1d1SgkRaTbb1pOoRjcOuGgRLYMeEZb1WdElp+uRwV6gb4JWizhUiuKS5xc
f3X6xWXPl4Tf2tA2JOet7jXSPO8Qhrm2ZZK1D7HND20I7KOtWbcOz4UI590ioBOJ5kCZs2/M6XM1
yLulPQsGAcR+cW1MVrV3NBrly1AHaJrkIytY9iSNly0aFzAtpHhkpm5FympJ1so8fo4G6n+m9tpS
duk6N1lb5uLkTrncTIU45YXBi0qgIJd8anAd6bu6bz7JduLInxV0cInvZwjMWyfQb80qe9Bs7azP
aNtCoyS4Sc70AEFsAOGq6+6TB1spGlO5qzVjDxnoGnRAyrXQZEmcdXUiNrGnjdvcE/k2qC2f7FGB
S00O1Ztuu1N6M+R9QDt0JRiwCwLeHmyVUh4Gy+p7f4oZMUwWawdzqAdSM3RrU8mH7SfeR2x6Kemo
S/HkVoFxKyZYAztvSpaTw833LUhJunOvhgwXji1QO9ZTHsi9oNoDs2tZ/HL2rrTSs98Wx3CvPFkE
mxC0le2HFEQdQs8zrmvHgDFYSHe56/vOng+iHSd/zOgOotZm2EKxba5S2kZOY+jQvRI4GMqarHI3
jWEVhCXI3f9YiEgI8gamU7EsJZVE00K6vPWzKmmyGy/6yb2f5iYVtoKJMi8vsTk7r5jy0YqKS+MT
JsjhVmM3+WbadQeUmpLzta5qoirekVcUZ0JX7AG0v9TNMjVrahR/NpeWKfiY85H+SVIN1EUeYqGi
DvQp6itCA+SWVAhC1tkJJv6eo2x87FVaQqkct0ncsglQWQqs+FSZXAIWI4czYYtxabe5K/vXRWUx
bJXK0EbyGWmj5IeRzIb3a3yj4lxhdUinFEDO/KpqpfUDomXwanR1/Px/5bJr4MX595fd/8rfl7J4
b//nfVf9vt/uu5jV4Sh5tg736iKoc3P93d4j+CWAW3+Y2H+T03W4WwJGFg4e4ahsvaWyj79ddzXx
CyZ23D3Y3Lmh0gsg/8l9VyLA/9X0xroVDrZEMMIdj+/tcun+a+qQYokYvyVxBYsN020UpGMvj3pN
oc7bOHgQe4/gZyH617y2qga1AFU+J1cF4kABXm9yTCBvDvyjz5imCuJbpoYaky1grlhyxeE9lxos
azRN1c8VuZ1TVyF1+lU2hD+cpC6e5LggNIVzMiFVgcGWiyE21HcZRzi42Y8UtO9aCu8JIIN+lSZU
eI6N9a4KbX4sXfnQc/v9dims4fNsLNN2FhSAwZmZq3MdOckzSFXtGHu1uDGH2N73lQ4tAh/TsOuR
Qw9BLee9HKGtHprQQK7r+qz086pEK9DqSIGC6K7IW0lbEvA/6n548ZtJTJ9ML+d6h4DH4i4qZnc9
LzPmi7YIVFplmNL7Du1+V6Rz+KJ13XA/5E21hUBinmm1yACBA/vjmC+9XYByt+kbl2x8RjzwYbTZ
qq/SbkTBZ2t+33hOfVe27vJdh5g/prlFJmkavbhHIa2XTSom7wqJPt4CBzHu7DDrryBWacwdc675
Tm/oDz0c1WyV1Db0cVbV7HYxA8VDbxMfz0X4tMzpxMpBy+OrtlywaWtAQ+yyB/XoNsHeszQdekno
7CdZGY8m7VKbqjNdXti991JP8/hsYwjEQAId9JXPnM3BllZ8w3KAGRzXDrdar6GpJ0uS7uShrOyH
KFKrmXRq+cJE4DJtiJHtOQtNcqgJB1QM2PPGEWF/bMvSvS8TADUr2WWE4Tn8jJdkQJNehU7Pzdut
gfXMZjW+Wy50s2Sq5ofU0LhoiHGprjBOcS3tkdiuCqC6dDe6JgTVLnFeZ51WqzYzq2saJ6Otlzcx
a/l0Yk+iT3ylmB9R76LeozDNSrz1QtjwcUrz6IllOn4s5MEo37LUjk9BWDZ3cGLELiyG5kvhbLf6
UPdUKlugFFe9NgGebtza2jUcbTmksYV0QuxYGu6ssKFYNx4xJEiSu1HFyeCEsFHJcGLlLmF6AhNu
o5GEpg5nGgM1FiRL1RoDKmmeHEJl1GiritcuTrOfIImN65AOo6tAOBRoksfdeWXhXjucbq8em+4z
fyUXNT0sw9u4CJeDBxbm0QGw9EhslXi8FM11PEJGW5luWL7ZVji8jJRT+dCOMXJp2c/YLuP9RIsT
Rokwe6yrwFm7M9VaAOtwvyeSFu5c1CEEuXKM1+VomSeY176dOOammsz51ciE2I0U+q51RD3uTPGx
dDmvQt0uf8QuOQEcPgpCvzQO2/RuSfCVW4hPNlVhHhuOZSzS6DyMTnAXK8B9mBv9nSi96tu88O/B
RBV3Bp267ipr4Zoze2rHJTapbcBZCTu/NgnR6tJOw9VcdCB6IQMtN12vmZ0PnHd+iaNkfE48qHk+
JnYUtbgKAwVZtWy/HtKfDg/GSCxax7pD5Ia32BK10Y0RwX1dLFZ97EVejdIw98Po2bd2mXpcjxsG
A5jmCoQZsaTHWKP4mG6zYPkNhrvRzX+0DlCwKgV9NFw4msj6/dvYlxjdmRniXY799x3P3Yhny34s
ikJ+h329rbUB2pcXj83KZr10F0x9TLn8r+zOTj7qeqzxqlZcz8xAoGO4dxlrLTIfW01LwrfpAgKt
9EEyypn0dGMqa7OzWLI6Wk8KIepdaKKtAovGWJkIoYu0+6FdyKNLFEIhtbm1PXW/skl1iKpdVbgP
MXMIffYKY+poFtahqmO/WSjMKa1M2r1ssqRaUQnHl8OlKruF7sV+zeqoTFrPyTixisKUg/swk/nR
zg3rU3SjTWPR0vmmS8o2sqiR4ioJJh8TP7xEzDCPc1pgk7MMredzOBjFujUCLGjF6F3lSaDfsL+i
p9AOtCsMO7Y/lqZ9tEzZYWcwCZ1WnrhjI5uiT7TKHppb8bU71Pm6pGOHubzHeJ1nsHaoqmRH5+T5
z3wks7OSAx/FRIplGzVLDv2BPe2jUSXYywXIqhnTQ188dHHL3syhmP1jEkF/MowM4hXbRRKUfTG1
33THx9+41ZYrXOb0KHpx5R1ZfHU3TmrQhpAzkow8kUCz+dEilpadfs3CwNyylhfxdrQ6cayA6++X
fjaPQmbOcwPO64lSO8ShpW0/s4zbNKTw5UFLs/gmKnj+GU7b/JkaPLCRvBorGtOa+tUOw+UUCOiF
g1V12Abl/FPqdr5zw2h6iEZxHhMr2sl5cO+I3yDvOD16kiNlbRDJgrhESHMofkZpOezVcblfJnt8
MWa8bqtu8IZjDwxxTdAGT4mTauLHgOO1ZnBmFBiDCgQKsKPkSDMDLb08UMOPom3acY39ZL6LEyNC
BaiG5csRqXYbEJ291UKqG4pCwzbjBs19o6s/hKCL+Irp8bxebHPaVzjebpMhY2NYqXXqjDt18jUn
dvwisDEA0lXoaSte4OlV7Q3DTTQaN6U99uuhmoJ9mhXxy1S3bUXKumhfVI3oIWbTtM6I2Q0rPaHq
hxAxqe6RxTsvbsOorxTlgVUMsOuPeXD02xDN9EfhedQ5ZGrNtfBnd2srJnKU6uOhWMZ5O2NLOyVp
C9aM53W8Dds0AeTeV6clGrJbIwiD0xLqacNJqgB3oWgVNjzX8T0s4eR8Di4hcABZ+hO3z6Tl+8bZ
v2t4E95GGjm91SLlsOMgcu/n2NPvI8Oy9pYt02tIwcNB07LlU4voWce865lrWkKyq45KQd4/Ie/Y
vgrAqtTYMJ8qoTUsYCGLnkutjb70Jkx+Oo3dfgPK7ndDVUtmctzc2Hn7D1HHHqA9kM2Ux5bFLmzz
6tg6bG+LxanXLdmQm5Fv065I+ukprFr3GMMSfaorW3yaWVfiCg5hYpSTcQN9P8LK5NX5i5263Gfy
tAj2eCMWXEuzad6RY6T4M0ujjoz5FE43wg2neG1HmbwhigEOMB5lld/Rpj6cmtAauPVh754LNI8M
vzJxpyTJ4UIKfcdX23wWRjGS7m6a8a7pgBNaIqFzocOxCCV2ae9zrMn4RqtlandkOfrML0SnY40q
fg0PZ3cjdUIfgqLOElRq4b15EYsYbM1ajG/eJW61CiZLnmCu9TeGpuHPWwI88i3bva+4yotHvXKw
bA1EuA5L12mQvnPbfCdDssRrHbPoKdGX4qPgcbyyK+6dVm+1e7vMoS2KwmCxR2CkZj1mUaRXA1Oa
MFCmzU6fSYjujNA1DwFQh3Ns4CIbbQkCNiMDu/eAlVLGki7VU9SL+irh+DH9MEuaF69zgqdFeg2r
pEjctEZi3RVxuMg1d0m04Knt6BvUp7LeOJWXf8rQLMm5RuBT24rTs7Gn4RjELgTHtEpgVlvAvLlG
9fj+vbink0zIBhS8nNonEgyT6evUUO3r3hBXZVYv3Eyz6Y1jg2Uebn/KMfl8DY+6bRb31Vx27zFG
iGpdZ/m06Yy0PkzpqJ8CdL8c/oBXbEWcDgN5uNjbaPwEG3/mUu8niyzBoxKKf0o7g9dWKarqgFDi
7p3Sy58q+hRxlYQsoxOd/ENeLd4xNyC0u5aZ9cDd+3pZOyJg48hzhkxVh53lsw+EM4CoSBCo0VHD
iUmV0Y4IEn2qNLGCp5HchdrGUrhG6OC68YXXkh+uxJ28wlZMvYur64esVBEMF43shCjKK8KwsCoW
ht5/0gEjOOBYXeZ+VSwd5SsSiHxhjPAhbKSxcBXyd8tN70haSi3CSdKXDUcjT9NsN+s413FLdAtK
7Lp06BYie0uNMsHc3P/nwsF/ZgsWYTVX/O/qwvV7+PmefRV/iw398ft+36ZZv9jkvx32VS5kM8/C
efenuoB+wC+68o9F25+BOtLuOnE7lZVnVfCHuuD+wtKLP0eQK/rHeTrL+vsuDY+ea0I3l6z7wGer
vwzt4S/ZITeb25JD38XV2avnRSlwlKvRUJswEhDLdcZrUibNVatUO/Yn1rq0YGMOF1GvVPpeXGK1
XpNVMa5FknmH6CIFxrM+fjl6I99iziqL5TDSYa1ExEzJiSVTr77WwPlugAeV38wQvAaVBmn/Kkcq
ZTJTGmVmG7W+LrF4O3sq7sLZWFlK07SUumnETbrDYYrkaVaWBmR2KQjfIYKnq/EikBoXsVQo3XS4
SKh6G12jTGAFuOirF6k1iwpArq1SYKOxoO0k33VuI3HYY8eYkmd7psCUE+3VLNvrvnebbUScynb6
e87RB7ctifMleYdwi5jc5V8xiQbY/WjEeTf4uoXGnM+iZVuRnlE32TUgLTtGFPuhIynqXLTbvpg/
9Tz4/P/snclyI0mWZX+lpPYWYvOwyA1gmAiQBOdhY0J30m0eVW38p/6K/rE+ivCI9siuTJFYVndv
K8vDBwJmqu/dew4P4q0ohLVLs4QTpkd5mrKQmliT72J4nao5dstpaQzrZvqsqnQ46GreTSsWcTqT
8MnKbsgpUz4Y75kQXFlMzMcmeLfUGL0nMx+Yn7lt8W7SCm1ryDI6jPn4ivdSVOvGT3+4l7F842r6
a1th3VhNJd2v4DLFZ5xvqrk+BttOGZ6BmceVGvzXagcAd/pLU1sBjuTToyEcQhxqZ0BpKjs3hLNf
uG9lu6S1uPPzlcnDanT9D0/tHmA0+09Un/NbNjXceOEtsqaA+6htWVC845Sx/JVWRutptHgfEAuJ
Xgh4WUNoUYV+HNsFKRj89MeMU1LoybR+aCfXfAaiOu94pevQdU2VcI7cHa7n6Hmw7QT+polmvLOG
7/3g4muGJn1Me1TXU9wqzQNamXugLriwGZrANmFc2+h2vwoGywTLkFVrdo7jnpuDv4I3Pd/NTd3q
IQG4mdtR5Ll7jumaC1/b0u9GqaEr56nNQrop5MAL0utj1jcOqo517ZJhDQSmdh1r0RqwNqQJ+Eus
53SDeJVFIcjqnW2HFZHpv4wP/sAcgakM2cSm5Q3nTtlTu8zTe15OBDHcCnG2BjqaUVWq9rhliBO5
ujNnbfg2555zXWRtsSYxO9ykqMLWVWCPm77ux6eymsihzlnEErTk5amPvX7HXIPcUJwEz3bnaE+s
recPo/Hb73OqVDc+E0YzTL0EMc7Cbmvg6JBw3nIJPZlXw6Qn3dodaO3zp3X18ZGXVDR9dIvRL6vm
UrAdRlW2HS/F2+BSwg0k6pWw9wpOSnHtI9YA8BqxaVf1XV9bKMDEWcsdrAU0BYs/19k99oOprY1Z
0gEmnWi8BlZnEa8z0k3LqZA9eOryNel5iNirVC+r66XV7GsbAsENk9NhWgdRO94WkU3rp02N1Wha
894o7SpEt6TthpkndtgnQLO2c9A5T0mXOD5xt9F/a6Ro0RPPonmufKu6KwTvXVH186bCq3aAAaTd
tjBlKREIQeFo7JfxlQ8aHTbuy+Rck6T9igr+TIVmOyPcp6jCV7QENyjSZLcmZFED7hUa/g6Rf85e
5pxJyES3Yo7s+wxqDzlRz/s0U1zkDPOCMSTghNABZzCgr1rNiqXjHKx8ITLKJCwmiGaSSzaXSLzy
FxUwE4D3Pk0eFKOtmXgVkoDFwcoOjApAQYZdjXhOTZRTC+YbeyrjQ6MTk1hjKIo3LQ8tuS0ZCIV8
2dB0s+Cga9IWd4lbVc8M69M3c7SbfWAs/muaj96dHtniyTGD9MZoAIkAD4M1whN42ncoaI52ZeY/
yHgXu7R1iG4P/UYvWYqYiwQFZsz03QSH4Scy6dPEWItb5y8bg/Pv5fL/qPryXIPsFv/4T/Wu/aVz
TvzF5rVpE6sHWEOL11Pj+V9ekW3ZQ+ettJyLLagSdso8Rj01OND4+Jd0beyDj3Ws0a0nK34WFcxz
ruWd95jF2ZGSDo3YaoXdPI7uZLQc3BSmcXAzM0OZZlj37T4dpg0/tN9LEv9akape3X/tyjsm9WJW
EVTmlW/kr39usFZlHttLviHT4PFSRKkMWQXm8sGbb22SBit38+//qf7Jynr5pzJtx/YcA4enE/zz
acJiZy601Mg3JqG/bSu2urPuPFDenGM32cqp1v/+N2TJ8stf8efv56nfjCMzGd9/SgKZRZSzxUOF
Udn8ZLjAr9pPxNn//4wr58PnP35iO03yXf96hXb9Jf9yvv3JeuLX/HHAhf3ggTryfMtVzl/3L+uz
gIGkyUnVgnvJ3unPuJj9G8oasmSccX/vzv/vQorxGwYcqqv8Ur5zkJr+luOVJ8VfPiQUUgzf53DC
bltF14BU//V7MEmmfF4cVKGejA5xEju3r9qLHHDIFCkF/hpfX69vuhf/ohIUFq3jQPkFSVm5J7iE
RInYIjQNxLcYhacrrPiMf316KR2ZfSYyiL7rBBPukymgRcGoIn0s41lNpXg0hWk2+ngUODaeXF4D
Ie6r+UDkgHZyMybZg1XSNkgnW9/3zAKBvWttsC2rsntpqqL8ospi87wMOJ3USf2mcZO+bUAfHvyM
eKbl58N3lg3iytcj94G7dnGj4e8MUz3ubk2vCLZJY2oHn1HrPpvZdxM/6gy8EoziPtJ67k5oZe3X
3OR1g5qLpH9q+y19QfQwXcb90mHYeMDp3ex4PkYfI6WWDRxFjK1GY8PY99ynyen7jcGPdeUZGQ1S
17av+6p07y0fKeXQq1KmtphhGY3uh4waSibOkD95s2wP7gxnu6vL+i2nor5s/Nb3cOWl6X02BPVe
ajOms94x17xmN0xbvmHKK7eDaONdKuiXQfC8x6brXkktsx98SfRiJfWpPXrO7LBya6NDyhWs22id
yFZ2aja8sJKKw0JT3Ac12GtOujTWan+GBagP2d5EfMG5J51S5qWy+O6i2XjuWFfSDzZogPfzsJN6
dBwr09nNQKU+ef6rn1sl4VqynQ/1lmlgQ5R1RQ1o3kRdYz8gHzIBCHXVc86Wdo2liGQuL80jvkP3
thAGSogsKhmAcaQKWw/tr7EIbmIzkrCUbkPvk8wFNIL8x2F00OcZ0TXO/y/sV3eBNb3UdiS+E37T
35M0bliTRtxIRFaE8cKdYeLDxb/EYj8045gepNHOK5gjyOZQBBRhUSfTeakHihx460pCDrX/Q8wO
j9UJHeSdDn8wnOidCqzDmfscJC5Ru6Ftfjiym17agOovmlxvM/MO3tttbh1iotrP4NTcs9OKzgx5
f2rXkNbYaOQ5J2Um4Egv5dTiIQskhYRAV/a/DoU4W5+m3A3SbGmp9sF460xefOPNTXUcprjcB4VG
injobbaMpZs/RFEV/WgmnxkkxKz5pfW5qgLfisw94U7r3Z9a4BBl6sMJKIPyy7NAMDak4albB1TK
1mymmDfrwuqu/bqqHiqiLBz3FiJUsKf0G2NiUcqYPb+bSw+QbU1mYF8Yafy5GK29tcYk2RtVIm9K
U/qfYB2MLcQx76joIDDKJl1jTjPJTzvOWJN1Dis0ovlBh8dG1igxxW3c6yiCrpzKO5SO8JBMgKzh
M+u9DrrjbDNTjt0GjyoPEJo/Y7PRFpWLlCzkbPaMbxOEih+jRn9GS7P+WbRDBYqy5hGyrZ3SfWza
hhpEy5Oa23Q/YEKNGdFzbKHRt2KmzaLSSTLGtwvq1nABzAFkRs+0+zpxu2jnpk20BX9sVjdMbGEE
BH0vdtxkhqekEP2K7oX1oNPit7YoRKF3ALSd3hMtdfW1wWBSiSYEYZnupOzw5Bv7lNxTQmVvxQ0A
JAlqFv9azwCStqWlH61J8870jJImjMnRGmFZ2s2PQoV2JjPNsK96FlqI2H2rOr54kGUjh3uEGXfn
dtDL82CA3iv1PB7ocE1sJaABv3tdM6paOpewRnw3CdSv0tZAUuIcfB9a2sSIHGIBSuEjD8IbGgAT
Ec7xlZBdddvn5T7N/fOwpPRb3fkEIWI5DhgptxW36D2ILA3RtMeEZLaHd1P4vTx4CzTDw8JOkCYt
FZp1l8ZGumfPJ7/oAe2UrdTw1ukUjN5thvIbSsPEEiZHLqZiALH2Pkr7KC0fAEQZNDv1SOa64xkm
Ol6L1Mdmnlk05/E5xmstUeEoRU9af2td22OimicNlI28ZwwBVnprL3N1FM3EQ4pUgLgf7GV4mps0
/kZ1LXiqKmpboIRTFOWavUhgEp7Wb2s+gfa6YuTNPVuQtHZHyQMvtsruxkYwXEbO8EEDneyhbvDL
wi5R66Am1rvznKT1IzsGZ2dJC9Lb2EQk+Mf2q+lj+76ai5JHe2T4Ne5BreZixCCYDb+Xue+9pjWn
fpjFepSUoBKJ5YfKinzOslG/YgPkn7lLlfTvKXTfOVAZVhLny71bDulm6uLuCLCh3ARg9Q5zRwM8
bnGC0G8vjDDjao+nozGPqelZB5uQuLNG41lv+xi+qr0ARKDTwfWFJ4MLXUDq7Mtcf28O8O7qzqar
kEiAxwI0HcUvdrWBWsHGerFqGE17rB/G2hbrIgdQkI2rifGFGTDGnwZxamV8jtLmyp3JizrZlWXV
2c5eEIJSSz+1adPuBSRE8miF3YStL8aXxJXcsiqEqRxOuLpuxma2bjsJ/581hRmcqnGuuBe2lX7X
VcvEV9LJmfzEcwtvxHdKOFFLid2qSLnLeLrGwm8pcMiElxq+DQLlNQmWel+NIGBWXTALEUq20uQ2
rLo44/hQ/yLGYLXcSFvvsPQj7iEfVIXH+7tgpdsgA2fQ0M4Vl2RlAq6UFJhoBaDNQqmC5cUa7ABm
rgiVKJswJTTvFCnF8FT0/bjmVYV5mHfvuG37HIgEUy2mRnquLMVR4bA4vdiL89Llc83mHjIOy3Wy
DZjDvjcI1wnRo4E3NgW2TCr55fga1Hb/pM/WdA1yqNv3g/Iny99dyj0J1xVZn2RV0S/eDmObPXGd
BeDZaLlRrvOLmZmNEhsfhz1YwZRnXsCFMLx64fEDYEhe/M4oz5TrOaGZAu5ID1YFkaODMSBirXIl
h84vouhWGyH7GAJ/tHSLgBSgCQRT8+VdJZvxvtY6qga5sk/3qRJR67DLQ+Hq2v0cCAY9UcPBcuW4
rnwMzMHfGSRIotXfv/D8dwPXMnZ3SfD9u5vMTd1Jpen8j//SRPDnf+CPa435GzIb3dCZiRsOb6xf
WjDWb8BjbZPy/c8rz5/XmuA3k8SfyZTf8vnV3Dr+HNy7v6HnpLbvMW4Hc+uxW/gbJDxm/f90rcHR
6dCyVzcbD/TY5X//ZSxR6QOsExd4LE0sxvVRQKm4Uf3iNnFkv46Cruz2XVGcBjn3pK5K6zWxRLya
XIMkgmorZ42s3/HvlRtA4MvJ6Nr4xnTBnyRNZb4AsKb03Kv+swMMiMGpHxYKS7lqVEd6cfBSrVtX
cP7ogOwl33Ig5o+sCTtKIXpVkjaSlEdXMXP4tzzrKOxaFAYRvDsbG1Fc1oz7uozNs5FqDEyQoOUD
zdcWo/HQUBxzgQasYYvM5cpLbUBdpqQun7E2f6SPmaZ0ZWKW0Xw3htuG+u8drw29uuX0xviI+9HZ
GQeOMAXA9oE2e9+ux07k9Dn0JH83YS+9JrP07/IuA47DreHKH+oihLQkrpIE/XM6GN3LostUva2C
5LGg37cJ2giiv5eM2iN/rZJ2j9XepSQe3mqg1rAyZ+rN0Vzb6861QceWvano1tRCxiJdc1JhJ81z
aWexoHvrXA7T7EGLDxt8CsG1QJz4HwAGmGAPOlgs4LC1bNu1C26yYeHo0llku/mhrgpCB+1GOAQZ
J42bZtlYMRUfqxzpRqoWOpq/T/yk/s7SAn7Atg/YiJASNK34sYNKyAYYHE3JwRIaeETCQnBs9xb3
1hiXK5cSstB01qOrwC+qhn3CMPm7POWUyB8CTVnaEOcviPRsbZG+lPbMalx15ANvL7jyeY3r3LGR
KHa5VQ6bmoH0jab3B8Y1Hi355tB3FaVHKubrjDHuSvcXxG2sf1c8GSvFZtlOxmydAp2q7rKgYexJ
nGbVa9ze2Yn2NmScAK2GZgXFxHPiuDrXJO3Nn4wjmHosUTU3Hp8RvBsNV3YZ/zDy7FjUdfBQelqI
hPQDQN2LtGRyPc9B/GxhdXiRMjZBLs7BA9hYMAIT4CWLrVhYjN1HlowN4Ft/uSU5Qk403Qaa5K7s
1hW/dXUHfpY2SMCGNk81SBFWHE6RWdylCxCWEajfKxT3badx0RwUgUprbpZk3Al72o+AxtK6J6Zm
Q2gzmqvZLTGDLpDvOiu21k03Tw+ZX9/YnfuYzu5VQ5A8ML8JRzYrIxmvxsj7DhJ3r7m4JNvq7Mfp
ExUYij+EZapQoqboffvaNIybgapCWfBXWvItKF3YbYN31bnect3Vnr6v2OJP2oYvDpBr7pAaAsEH
hgKK0pCcKBNdB529rd3qfhgEJDKk5gIwHGu9V2Hw5gMwdBIZX+q+4facGPGz5pUPMkkYBWraNxZ6
+9m15DlOqBiA9j0nk8Pf9KvMTOBahbVzWEYuAAMEnyPVEtMsbnpMXumOOfMAm5/UMn+u0RjrJ+Ik
FM6m0lhee2ExYrgU0oDOyGc39uSbQWLlYAbjQr5pNGF2LJnLudY0WmINLCV7/AT03orF758tY3Hv
Rs1DrMCLn1yO6sp1LBKIdxnReOWqLh1zYn5Kql9H+rp8U9oClpGqf+ctaX3k6O19iNyoTnrfwa4j
sPY6qN6eoxp8UnX5RtfLw0BU7ZMoN2XeZ8+Dqv3NDk+tVRXVwxVHZuBIjhtsZ9USTFVf0Eud5HtO
ivpLa2kT0vRhdi8CcdA4+I7rzq6XFxKgVBA1Z9IJ4UUmpmHDn+I3RIzmD/NSXSwgp157MniEjlKH
zaXaOGUxQKMmRb/HocL50OoftipC5kR1T8WlHZk1lvsGiEhw+RTc0qnG8LkfTNZoru6OH0tE1Wnp
a7/ijuVaPzLbpsmumUV2Yp+avWWB0a7YIva3mmov0GG03jhQlsdFdRuSS82h8V28FaVSWCwXm4Xo
BvvUK8VF0snhozBMiyO1+u1HfWHVRZILH0aC5xPaXMkO+eLL8J3exlwzEbskHNwTk5qUXSMgAXRs
fR8ICSZg9Bum4EsWXaQcxPqC90KZOvSLtCOKF3lvXVQeQL3qU2Am99VF9NFcpB/pRQAymVJbiYxO
CE1opQiBG/VVXrQhMRfXEHCf3LumyXdkUoaRoSp6O7Qv4hHC1TO3gcjft4jrmVa89uwaV60zWJsu
dgsSflp0TXgFoUkL/HlP840CNkitXeC07bWhHCi6NMptpUt6RHVNeDVJ8mMEWORTD6Q80Ie28ML7
eVhyQrgdqmVVm31xL2ceEICatC8r8dlB+UrMwrQpvl6UrMU1hPdpN0P0Ul6ELl5JTXG8aF7oAhRv
MA0Qp0RDaXx3XaG6ggpe4oI7y7lPO9/+/in0/85oyc8ROhPvfz12X3+Ij+qj+/o/mysmv+7nGZXm
CjVtfAguc21Wk2rf8ke2BDU85StL57jp0DpTHq2f2RL3N+okTMNJc1oK+hQwlRd1L5N//CfNFVC5
6khpw5HiS/e3NAtUZf7pjMpGxoBjzzAfvpRuOfxOv67O0t53RbMQyXKk8b0dtfIc2F13di6zGswG
NfF9NcKBIGrzvGOs0/h8V824bn9osZr6+ANh2dBUw6CUK/hxUQMiu7T9a42cW8WDfWGCZKhhUmkn
+J2iRp68IkGTooZORsxhHGIto6jFIKnGK0tNqHCEWAhIUU0DmBmeYsHeajclIt1kmrQroolDtCXX
IKPdrKN+ZYqr1dDN1GRMLjK4ybvBKlcGTywdf1PAHK1SI7XZYYrPrl9j0laLxX2c6b8UWz+Z6l4p
v/pnO6fZJz0v+zElJr+HVy83TAezLWPMqdk0mnTrsMqGqVN9WE5npeu94tepd+UMQqG1pjP79aeC
PxBv3XyGMu9qoA1lYmXt2plr59o3WmMzDIMptsJSlKUZnneCR0jrszdJ8pmhTgODj42ZocwwbtDA
uCP4zl+kOJuiWr7bVjG8W0UScW93iPSkw1DVVxkJkcclFuKrdqIZq8Cy4IpIs8a4zWNTVTtlQQlW
5K77zSgd/AW9jirgnnC/9yrHpnpwy8Z+HOnKINPuur4lzm6IfQ7uKn2qtdSKgPmazUvRihesOd4D
Lhkev4TfPu1M8d9dhYIvLD/eVwoPn11I8f6FGj+M8/KeKJR8ZEfFVRKDl+dF0F3nF+b81JLK6BSI
nuWK/0azHOJmOZunzAZY74nhZCiEfa5faPYWvmI2JVQSbYW7bxT4viz413Azd9oMTmtuF2nrz5AQ
4p1Q0PwsTTyK5Aql77leFQ4WeP0lhg0wK+Q+OFro+zRJtL21RLJY0Zb0Qmg05cz4Amg/Cfj2NOHY
cnl7A/WP7WY8CgX6Z5S/bBzqwSKK9npF50oJAVKr8Xa1kgTYccnsS4kD8FDiEAiUTsCve8C9npIM
DBq6gY7h/jBBaFYygjpQXgKB0HbLiQZrHGuGg1QCAxS27nUWIzXIIe5uoZEs677sR6RZJvoDyy+N
b/nFicANAZpI3s13NN4JG2W5kXC/RKTQEsI5+Uqu0Fw8C0qvpMKy2Bc4D47bRZjLrlNyhuTiaRhS
a77OY4mNTGkcuJQxiZ6V3CFQmgcr9sqN1ZrlFuhdv3Oprm9SS7JuUoqIvqHTHihtBAlX3nkXl4Sv
tBKJEkyMrWWvedUJqFDoJwjt8HPmcxj05rOpFBXGxVZBq8vajgKFRY5Lak3/P4RAEjOzEmGthBe4
oIqthQNjUjIMLkYdpR0LoVT5wToADrRSZxRu1n4z8XifO127Ep3X3FQZB39uzkkDrRWX2cTkHUU7
y0Xl5uDSZ1sb0qn1uHXYj9lrZ2GRQF9IeT0mpfiolewjycz5mCoBSIcJRFycIF2r/CCpiJ1rBGrE
qNPBgTLgg1uLbQrTaEedZ4eR+WmhZXYGldoeB4Vqa0yv/+oc8G1eDciN2sxwSBTcDfh2d93ExcjT
DvQbFTA08rUCwvkXNtwMJU5Rm0BGK3Rc7g+etRIKKJfRMW7XjcLM9YRRH+Pequ+t3yl0ikenwHSG
m3fgz9xygy1lXSl6XfrlK5gda43pOWYFGe1BY1K3bxT4LnCWWYLoLfxT63H0ZjixjxQqzxwIwB+4
JUDQ671qviHT00GXdXQj2cRJw2DAhGEA4GNKN0XfcolOFJrPcGX1bVa4vsI0AWXygebqISP+7wRU
XOd1Vpi/WCrg3+/sP7/3rlkRJOhpmOrznBvhfIEMpFcc8aeCZxGEWiWCHdqKeDVAzorXnHoBDy5w
io66ohGWzFlbICEwCgvcG9i+e/x4MtU5dRNVBGg4LFtpac+gzsnoML9NL/BDuj/RFz3H6Q674AS4
BExidgEm5qTBjksRy6/2skkoL1uFWS0Y3MuuwbjsHSq1gjB4160Lyc+/VAuKRWfT6qulBaSJ21k4
CubzlLDSYBZwHtPWvxqTDoW1e+PFP1hMvC4Gf7PZAL0xXjYjnlqSjHr8LeIoSiG0ecPk1G6sLhuh
nbBgydoOyPrvW5d22P39E+F/t7kkgBMOPf/unId2QPx6yvv9V/wxhQTpaRJp8FAqER2/HOP+OOE5
RChMyDr0i23z98PfzxMe2lNmk5fsD2NRj2HkLyc8X+feCOYTgg6rJ9IQf2MK6StM0C8JHMIVOsNM
H8kBRz3OoLqaUv4yhUxHoDc2Ud6QVC9ew6SmamUaw9pn1fLoB4a71xzyCUk+bbU07TYkW/3QhKt5
53llctu7cURq0/6kJWseGFK0W8npjsHZ5JMNZU1duswjBWs7RuP+xk3rdcBSlm4sb0Q9ZxiXu9zC
hiECag23YE1uWq4X1Z6ZOm09uNK4qjmMsDdi6Wjl/r5OrGXHBOBHgSKPFdbS7cRIlx8eTb5eNJ6c
nvfcTUa0TdvsYaRztfbteHkzXLKMs/BvYJVs5dK85hpUk6a3p3W6VK8TrgEOGMEbN6NTUkVHo+7f
vcJgaxUcZ8+Cw46nDjTo3u7l3i/Me6RRHIN66GqZ1q8Wbm4r1ylPZhK8CT/hvIfsODA3lUZnbDQk
z3hjfgjajpoTbkqI/LAoJvK4cwCYwIvlIU910O0+PsQY1CR0dYKXAPfUg9QeYZvQ60pOYCfDIqGd
rTMpLHyPP5+7rJYWGtzEsstpujt+WmdfEHwEMbed5uRkD9VnVMXbcXRpZzvFxpUy9PTEvM6JSrBl
FftgJANMne0rk35xCIq4PBsW+WbuBwzRRAuIMaH40xtqp0VLpQIXGDZZYazmCEJrqointQ4pPS6K
Z8MLntu03XKt+DAmb+bYBUCoHRdVp7I3fdT426YebiZkMIfRGV+9pIMX7Th736uu8qpMNhCTPwkO
EAQu6W7oY3TqdP9W6IxnHTvX995U37qs7xnZeYe8mOiDs3be5q716rEX5/9pOU+FCsPog9zTFix2
jukXnwbtotCookdRefVOdOO1N1pX0NIr3qf5TVdVx9xBH0HcVe5GvjEnd7T35pjuQZFSIM9Id9vQ
WjsSAk/kL1+psav6M7jqATHbKu8CtTtsqx1JR/2jr5Jlwy0K1ES+eG9eI8ZjHQ3aXdTPyzrqWdHN
sR6sew4FK8bUylMx1ydniIqDDf9mPQz5K0tGhJRNiUNAj3U+PX5+6PxhARlbudTn/PyjJd66tpZ0
CHlFijWdgOW5EZy0Jv2YzeX7yPRMkrAlMQHJVb1w0dXe6iBSb5Ksehe1/cFr4z33SJ3W7QJmqhJk
wmfvrpDWDSD5l47aGslzsWYv+z5q8YkFBUtAT7uiMUfaua7v55iPSSmDd761dyMrzVXKcYAXPoju
gYQUuXCylwzQkogjoq+hO57m0I6V2wFkolG7n07rfdUyo27PJ8uc7DQ0So5JlbXPlUQga8QSNjLn
kKFFP1pTfEu07Ibymbsa+IrzE5bHVk3+CL/y0hXle9yP34lesWSs6gWpXiLo2r1F/rVZvfV89/wn
xBBBWHfRunQSeDM5GJuFsJGFmyBN7iOx4WSjMuos9WvTOjMc5dZabaaR6LKPEaxf68tD1DQ0VUct
A+hLCTa2ngZN343RaIaGALDk7Q35TTPra1NcQbj5bgnBXrEA4+CDKcEfCBY9tSy+W7LivmskLQZm
M+FTYyrtQw8mIEW1S6bFMZy7EVGB5rIp5bk28JFL9oyyj3rNAsGJ8ysO/Px9He29oRzPNyF+LZkT
6b3xQViCj9pNZGTnsbSgoSifUoSwLzWKN93rUtYOhJxmSRBsbk4llYdi/GZl9sFpZcERuL0S6ci/
iH+U8Gi6hIi9MkJsu2zfLxz5CWH9SAroLq6sxU6k9aazEnIZ5I/xap+gJ1Hni3f0gd2rITf3JabU
dYQOGGjNKuUJijWJeTxFhnRMd0xnfZFsHasn48T5HZ8rVJcV1z6eRFlJIZu8UYKhZGXqTXWmYh62
9An4qlXv0mPxY9SzFjIpyVYRSCgCPoAuFhcui5kz/5q04g69jQzBeN5J6v3rJYLTVNv1pxVFYWRU
D7mqT/dgNWho0UrfgmummcaRsNBnKg+TpCiJqzWab/SF28XQ/QDdwLgUzQPSl3M8i+8WMeIQ3J1Y
0cYmorfU36zUv28BKe7qztD3wOjO09TseqTcPFt7tIvEqIdAN0ItlUebVxnL7falilFF+bQ2BpOa
q6t5/KAh79C/h1PNDcRK7+apf4HPsK0yAtzF3Ho8tcY2jCeOfZjRl1NSaNdWRDoOGLW+s4U28jkT
pGgqMvhD1B1p/eRrl7U4MiA4vCWBsrBriH1UNX4Yesvbum1fW4oGpAR1gQKvf1/smhO9zh86b1Fk
YP82J2sflJoyBRmnPMvPlWv2m9yLHuGV3GsWW5ZJMPUozOIFHNMnUGaHUzZsHP5bW1mNxcbuxTf8
O6qb+YCz7tgAl4Sfy9uKT0os+7sO6YW+OIfA6l8tI94B4pJXOK5xEybVc0JhaM87TQvJPFa0GZHc
jcPEoGUubmoB0aPlWgm2aIw3jta8GJ1pbiV0XNUuINK58IxHsx3tioqtos1Yazd0cOUWOTwujXNb
JrQqnNS4a4eOqyV/9tU48tOInVyQ9XIExAdwugyOcYw2DWAt3kO7xutxfEQGJl3TfnIIoexHX8Ob
YWBOmFgY7s0i3xusH650bZAMwe1uy0VuPohoPkN0KtZj2/uroXJ3PfXfldc4Bq84nfdG1zThPIGz
lnTEGcxU0Wm2LLniSP8eM5zeulX96rh4eMkhgBLXu2zNYydB8qBUJ1G6vMdKfhKXMT4LdCjcNvfY
azZ+TIBzALtQinSnZSbIuvQK5MqqdC1etL31nYCZxRtT7CGTQCzU2VWaSseSKDHLWBeAyXizrEyv
bVc29dy1QOSCN4Oyq7e8VAAWzvy7nos4wRaUTV+N8sBEbcCy26yeeU58wJq21p6yxix9uR8D6xHF
REVEjyMF4OcUGmp9mpHOZMhniGbWj6Xy0Qx8vzaDctQYylZjKW8NN1zMQ6hsisnQQ7co4GiM/Lxq
RlIsvpUcjk+ZHMvmmzvZoL14esR0ajj1guN1QWOwWsWjo8OGWRDrwIA9A5chSDqH5DqPpTLwsC/+
5PTQ7z05Plgs3NnJ4+zB63W2uukcyBGEGvP3jd5L/omU6wdpHFUL6hAFeYYt4eR+69UT6GQcQViU
x42GmWk/qO4J+Ks7CIh8YCP5UsFYbJFERUiHsgWR3tIdCtt7HLGERIJzuyP6g945PXs6umBSOYwa
ad6XGYNEf0Tqkg+YjmKnvrVLvvxa4JHeEne+siKB1DOvGwdTUjCVr+lQgT9PeRkjUzKUVano+deZ
pqAMBcolCQ37BICGn0lssHhDzGQpQROZoK2l+f5VpOxNufI4Me1MV4FyO+VWQkIA6IFZIrzxlAGK
+fJNhRLK6ujVuDYv1YgVMj0pyU5Y7hCxKFvMW4pYajbRwiCa4jNAuEa5p5iKHwHi/JB68QSj+0ei
NFUDvqpBiavKwfmKlcpKxsZ1o+RWldJcNU2C1EPUt/yMMXRNQbTxsGJVFz0WiOCNhjHLQcvK6wbT
vUHWdNHkJlN6LawyIZVJyfLUhdDU7Zg2fjh2gnMqk8HKc6IfQzf0YeEZ3+fRI9rB95U1Kj8zA8NX
i+krwvhls0VGI7xLlQqsr7V9r+RgKM7CGVsY6iYm1ZrhrFsIiIQh+Q/33lqok0jXnKki3vY6PRU6
+O+BspIVyk+WxpO9NQTURSxndIyTgpjCAHk11olekCx4Kubq3sF+ho8csQ3fyrI/Ch09GimTcMSX
1vrFe4E/rTK6h6Ecrmu8ao0SrAGfXfdKuVYSbwvd2LqtJrZqsPb5xRjaYAdYmxZnWwt1aV3XzdGx
mNBqJqNzJXgLML0pW/BqUO43HHCzksGp0NiqhkVN4dTrwkRJ4wIXfVwEJ4nJvLw1lVquVJI5HCWM
EfHOGTYCuorEa9grKZ3u0bQalKjOVsq6Fp7USoPnvM6U0G4hscZPvz7zlrvv+v8Xhhw/F1psn/71
oGPXf6TV//wf/1WXhF/3x0KLkJRjcwTVPbrIVEZ+CV3peE8ItSI/YQqBl5Sayc9xh/2bjlGC84xp
KpsiLY8/xx3Gb0SjKG2pnonpGP+LvTPJktzIsuxWagNgCXpgUgNVaG9qfesTHHc3d3SCRiDo95Sr
qI3VBSOCDLIy8hzmLLPqcMKgh5lbowqR//5794nwL2VJcMj+Ue5AayGu4toMAgyaIRbjP8odQ0fU
BRua2IZuPbUzScbQABkS6OBFWS7nBGE8wr442Iuvhs9QJ/BcHnRtDp+WarJuWyxgBS6pNYSXSeDF
MEM6kYTKHwKdtwNASleScC0mEEhVX+XOMWBA1YduGJsTJKHPurJxq2usvMnOmNzx4k/gezZ2gPUd
Cr7lzUgBhNNi2LghFWAxHC4X7Ax3wSWloXuaYChETSD7HalFaOReDUhAGktl0uQIHEbg+4CqmQX6
zUor3ghJm2Qn3BzxaQCTuJO2RFQQFuUe4ygQCvwZbiurbxDKXWN3W8cdlg/LGdyvhQ4gKiZIngxx
a6dY7hf3cZ6HB1VrzmNymsNJOXl3qRwtu01i9ajfRSfdrwINA9OS10cl4dXbBIXlsrgTtzweOpBf
Kh8gzgetKNRyRbOwlXPsmphTJZ+z/Oc8uVm2J68T3ou0XmCopPr7rEC6gMln8I5saY4PGdt0SEk4
hMLd7A9bKSv51Wgyfgv+FNg3pdEMlwlkqqTNznPua+q1PkXdLPimikpzhRGWv809bHZDbXAsGJUT
njhueitCU6m2bCC5YvVz6y24C7qMRiqFnWibjDGjr2CR/r3AfpdFXuYzksrRLU9FuPRfTNuf6XfH
Pp6MibrpDF/V+4VtFg/GWPA7c6b+NadW5JvvSvvOqGPzokENM8UyeNyMBk5s7NuBehqpyAH6blAd
OFG05kzO2NDkUTAfNhCd6fHMTBqdyAO0m2YQ/i2wujhSbQVOypzH8acxpvLNIaUKkM/pAzjMLTao
qhQ3LWjalRpXlVfTDIsfWIeyaAr6NZqS8M/WT6mEJFK8XAd/do+//k1pq92n1LFHUICx4DJVdQ4b
Kl1RwzuxIWio6KLTzh3wJrdud6EPQ906ajY+2NtOlOKoOMFlllb8JnmvHvhtc/cURt1s48Uyv6Z4
Pdbmu7K5Cy2/eXSazk62Q1KtqlmZ59xIHEzqXgA+3+hHHUZmwzfMizIG4DIG88Hz9ZjDOCC8GnvF
FE1w0GlC6IdsU1qtOIQ0GMgDOPH26LSx8ZLEccyNtkPqGqsWAK2T6D1MNXB3lWfjwoYA6u1bUXIk
zala9pgQ6Sw2F/Poln5/M3iT3FtTjV5BiIo28UIyFKcTVy+G8QTvnJenL6G2uZVYGDGJSpOlZFde
JdGQNeaNMHIFbsrO23zHmtk7hXFDmUE9J5QOF1O8xxWZ4jEOqebZFGkwM/Ybo7rRE5mAFE7zYQI0
cxysgLaEPGW4HfJ4Pvd23tw4sh92YIXU98XBn71p0twnfNB74i1mX7K34tHHGlX3Zx8ewGcPY27X
AkGmOT1OxQ8yU9LZtGPeooANxjO3+PJiDXF3DchwsNGkyuSaY/p/VcFsPYwehSNJZSNDmJYSO1Wl
4XXODDeiyWl1esGppNwHT/qmH3wEUUMCkoEtUJ3LsrftyLJann+2QLFIMa6+k55PKCQ1Av8YTLqY
N2hlFkMzyKedA9Q1Cq0aiBsVMOeuY0WHs8y+T73RgDsG4OCYYrneCbb7n85EEoOfntm/OP0QZvRz
kDqlmLLZOtLpr6E7N0dPDfoHwCBck1MuuWfH7WTful04HTEzuO8Jj5ZjqAJu9WMOPlh00znwWccQ
s45hhfOgP2VxUNzoIDZPxGvhyhhB8QM/Z3qgbtZ9yjq8Ot5sBNepr+JsJVDIa9Bny4GoRf8EVso7
19Rc7xdHuc8arq+NJVM3WwIaNTOaQVtLDrIaf8CEH3/j5Ty46Spxc7UJDXA2JU9jJxpTYduYguPX
2APlq2xQjzqJELwxLIYD3BxZOgVRKn5yJqCGPid8IIPzUsp+2oRQf0Fah8CnlJTsjsvO7tHr3DDd
S9FPb4QuFU77qb6Gjo6/84SJz3ko2nfT9roL7tD5rhTuW0k0jdrua9H796N5cIgRlETrGWTNvA3c
iC5NB5Uhdx4TnePyEl62N5J+2Qrsm0CHyF4kuWUiFdAe8oD3MzkSJg8Y8ZwlKkzyZRCV81NYQJiw
0IIPhcUzF7G/AvpRQJKk7Gva4d/SVaR4qL8sbTfuqmDOb3kfxteWeY/RH6UGDjuANCc/YKb092Dl
w9fRWUBCVZy8x8VT6tLAv7zVYdJh303LRwp2+q1ObHKeeT/f+UQFj5KVbrOxvFjd5dYSPlWtJc8N
csIO1XE8wStWb2rMx4+mWBeO5Lvqe8Wm4NQ4XfmawIxA9a4t3hAg9XXvSSwypfmhi8A8TbgE8Efy
E3WyD6268BiKqdjgH46P6KdQN8kt8qMIfvS4BO8GVeHCGSsql+AH4R805kPqju4u4Mf9o/Bt76Ee
uuKkBrUQpagHoYD45fZpMs3x1mhcFLyQi8XZnFkdbXOL/SdNU9MHSTG41FlxyKqz17/Wef0lbMAw
xCHj00PhW2OLATNPaQgpdrz0zZIKarPzl5dwND5mX7RP/mC3R/KVwbThAQEbTTkCiRDga4yuY3xD
fdwtwfRkd7imFTYZ1hrxc7mKL6oIwhc9UErLbiI5yJmVcbro8FXndbxNhmKgTcnL75MYD2w/UIrY
CCs/YjO1HgNvbH/igLN2HUY7EFALUNhhKc94k+r7lrcejKxkeChbJHbHoBJrMy/OpvTH62y3O7AQ
e7+o9yhmnFdp+aDHYj8HA1b1hAtMeHJnejbR5RhgSNs2cvkK7UlTUc17hTCUxY9oSW9Aa30Ui+Hs
BX7D7nGtpoQHgyyu4q9KNyFuoK64TJXhbFLPsyIHYffMXTrErKPHnUC5JXFpVEBszedcoWQgHdCU
58lxu7i4uARtaXY30sqjDwWq1Elq9iaOhHDfeVAUkPCH8tYaLVpwBLe9Io6tu7gqX6xuPFkM2O0i
EtR8ngNgReYT8G80y8lNX2GsjPt2KiB4hkRmTr7XAF9dKK4zenVaiCNvPB2zZXERxFG5hFeP6Nch
V0Ij1R0YrnkiwDvyioqGPABcwabtsDDBMu8J/MeQEG9LoFe866vmbWa27HhcAPDaWknV3fmUBlMh
gKF72qW8hegXtw3vA7tT/TaFZNyKMQi20qEplDlx4dBvOF83flIl+RGPEb6CekLqVOP4DjiGQAL+
3rqAmY+Xc+e3laJ7KTET3NnxKk2GTfNiaaxM7Bry4tawqmWnvdG/trmF0FfwEiRkDKNzX9O+5o9D
cgc/efjGpdp6W7pYHwbV6f0g85gaWqM3Tt2Cx0ZrGyBzKDjySpslqlEfRzsznxLemidvqpJ3l3BW
fJWsM7GSqs7Az+IH3528SLiMSHS0eMhK8CYDcEzMnwbxB8QlNpDQdA4IruKmG4ShNyG/Nf8UJx1y
4+Tby94uiuyc2PZ6IPNMJVw4AtDDehHYlwBX6bJx4+TRi83m6a8v/v97WkHBIgTMuP96bH6uZVb+
YWj++4f8bhAAt8Ee3wcA5DPg/tPE7P1Cesmxhfjbn6zksd8MArYZriWhpmuSZsXq+dvETPkPwNoQ
bwBUDf4/wV/xB/yakvqTP8DF/xkI18emYFMP9MeBec3DhMqyRjIU1BG33LCu4JrkYQBggPcwqbtT
qnPjzl+gjEUstlmgWKLjkh+0bXgZ9DTsjZzkerp4bDjrmOdqY5OpN6QgfGvk8tDBBSq24VA2t7g3
5V2rpDhrZTZbuHprCjX9ynu8f7VqZYtznQUhz+w0v6MRaEIk6+fTCBH9ewL659s0oF7HK2AWTykj
Gb59uhP7721b9HfJvNbpvAiqsQdVjM9BFj8rkFKzyOg6wRlNbyUzwwO2ePc55Ch+wQt+a/gWJcOi
Su4Mae0HRyafXAHG10T76os7aHuTUWuCI6F37q0RyzkdabcY9Ixd1XhhVOReeEvUtZVnCBzcdWyu
9Iuo3xKAhijJMQJqOFU0bORJ5T2CbweAKM1jJ9t1+GiYjKfqxhjAKJWZP5yyEje55uTChdXH2bAd
NfyyTe+0jkWeqCqKPWC08tBYbc/Clv3+U98I73mC1XGRNLfDkGEOeab7p793u+dAd9OVVhe1c1Sa
vCtPkU8kFDOj4o3BKnNMBoZ9I8+G2wTQ1xOBu+pZqKXj2BmN8QmN0Xhsuv4M2umWuk11UWRKjtl6
kclyC7KqzzdXqnwiUSOH6d7KZMk1qfWiqcQaQda12nZl+xF2Mn3q+sraTXFKaV1M5mkibDHOL61F
g3dQzf4rSO1HLPx6R4vL9I2onPXKthQfcBWkT3ULN9/p7OlBC8L3vZNwC0rL9tJ3Wbvv3aKjv1Xm
pz5t2i8+5d5RK9gPx1U2U2GWhPJlLkr5vZxmK7J1jK/CynvjKQV7eW8tlnG2HI9ACamj4QSiY6Ga
SCctK7i4gGOR+t1RZEyjjdfkt34eZ2e78vUOfsEVe6QTaYBv/JZNhF42gfNXDfX5M41zeaXFR51y
7WLp6EN+vCkOPCCRMwC5AqmTozOoDi3JGAwUbU2MN6nt7iRSamLwlYe0a674cF+ZP9XU0F44NM38
6YCzoKBpXWRhBGGbX5guDufmpzfOwjuEfdv8kIDVX5I5I6QHhdO9TlP8q4S1y1uFMySeRgqb8l4P
0TiB9oV7Xn5m/YgiBK8zv6GxaHoGe0bpCJT9x2Y1gAhTB3ehzcm/TQrbx9ydSi6Fs21encwpbrqC
rfjerdZibSUtfTWdOfzszKEwN5VhCHSkdgAmT+/kvB00IcGTb3fGXWqqGOSR4ZnfUjokn/0gcx+K
bB5olusavDerHynu07WwZC0WTuLc4HUHBmPZ1k4l78ZcGje6xyq6rsnyneoN9eQNYrjHDWee7NEM
nz1YItMpYCsE0IBc17JvuFUEGw+7c7sTzejtuoFIIjG8dZmgOrSG1snFi2WI+K1a+uo8LvfK7dM2
8mY/PTNmZq99yexCk3gc5SSVd2HiJBfRxNBgQyB4IshZpAK+Iv2umWpMmMytsKvnLJbZ62gC4YPB
7yKApDMeWLwB9DL6WffACjpld9g14tkr3WnDuE0wLXboQqKtsjsyjiGVK9dzPsdswSZTVQxqA1rU
mGA38uKxpukL+4EwkQl8sqCISJ2Tx8eybMZvFqWkm1h3OqPhRK6FV7yD6VG2HnkpFE/NtGBOrRjb
UWps3IRlWz1N3BcZSKl5+cKm3mfaVylbqS/taAOm9tptV3jpPuVRD3ImPmOm9C9p4zukvYvmgU1e
figpp2T/xoNqD6wMz0CVLx/B2LEQaWTxAWOB5Rfv7Odwml9rzOoUGRDehAEYB5+/WtE3ltTJm98M
HV8vbNi1w83bLlkMB48E+7mqK/dmKZbuMElIc7aNy/M/EcH+73nj+duuwPkPdwVPHKj/TvJl/aDf
rz0uSDMq6VYpHiwbf/S7L9LnBGJTIHz8kf+8KKCjkEYhHIDhmpwmMs0O4e/Jl+AXSFMhTTxcnVfH
JDeiv+CL/BtU6g/wNcI3XHr4Gthn+HBv/nTv4bwlIduH0QypnE4Ft5vKXWxMTnuiUsN4nSsxvRlj
574XXljeFtQ7AKiswl2tYwwgtHpg5Yewx6TQyLH+gtzCICWzuZ6pWjPB4wvt8e8Ct9p7VZvtGbQj
iwCYJPNbRSwI89SSa1aNnb2G/UZJEUG7UottVP6oo2WD2z+WjmbjwDA1NkTPhMMZTPKaBTRyVInW
YG+HvkOOGwO7nXdziN96Y416+RIDuw62xD9gqqgw/Qkw2sc8A6uergewtZLSsbb/cJDdLkvnyadi
DXNiXjQIi644gz1mOnHEDTjhyFBC3lVNlxGL0PXwAQD93FgakjvOq/gUj6WqI4Dffb3hAxxSfVIw
8yIhVvNuMOl1nJZh5MpA9WDLD3EEwaJbYZFu9dP8ajYxJMgituLsYHNhYtKRiJV6Uk5xm+V20eI7
6JiwYT8JKqK5JT2qRPnod0nNIN2XVfraGOVdVUrcGLAeXYsbTg90urXC04Jztycb5MP5CLK89UB6
kzPZUrtA4oHtAt0hia0+Ax594dpgvt6GBFn6htb0U6Zdd239Ch5sRG+T8ylwS3wVQ/iQFl1F5GUk
JhARzs6gYIVJfLFCpQ6dnJmLaYwvP7gsrfARHXRXb+Qv2irWJJSQGClXABd6+mOKu1Jh4y4P1KOf
hqSkJiA2S/PRbyaWt4ZhR25JzBIB2rCeyG+EDhsQvJ4L4VmCyO5oU7VemrCY+j4dXs2w6V4z10rc
jSQYoTaV1RP9HZIBvGpdzNWWjsky2bpmksRkWc1XQyRUFNerin2ok7Kh0IbicjZf2RB8DmYXW7u2
pOM2CuvAf+FCVyAxkJJJ2IEY7FE4sw5TN/YHHfeJ2hU6zXJuLk2G+T7sxTmcD2E8O++0jLT9Dhtj
NeER6UxrU7tN8v+n0ewPPEA83P96ID32mfzDPPr35S8f9Puz2TFNzw25fv7tCfz7s9nDzs4ili3u
CsPAgv7bSGr/Ejg8m/H+4up1CSX+nko0f3HBC3nMpAQTvXVe/SvPZj7hH5e4AAFt+B0WDA5OACzr
f5pJaXCWmTTsLprBRW+TupUrgjP/Yibez7aznlKj9LZDan2MmfPBNtK7VcSN780KzbbkSU7Q28vf
x8Jwrg08+G/KXRISTYs8zlUKtML3bOCXNEzc2Lr6GWjLQL1Puy2tjuVrwxI0ItFGRFlVTfHAIx0l
ZSqCeteXIrmlytJ5rbkIfuuC0d1XPekp4TUYYandIXASNFzfgdI0aps3Xnbby9j91rBijPLCWl54
nCgMmGqIiBJjreeQKqibxMjdhV0cmThgoRrjBNqUaWl/+HlQ7NLZGgIK0t1+a6XorV3LAw3rfw82
ObWfOzVhH17Pp3aRTbIlCI3jhElng6/O+hDIx7uSmCKkuiwtdgR99N6qMjYYqMh3gfShXDuJEbV6
7CIsceZXkWSSEKQwrsozWEI5udpPNuY0p2r6CEpUda4TK2gwzNbseoPuqeiW28yevvdt95hiG3+S
S22cBtdOfyhgK0eTUJVYcDvacJYjvOEErykqJ73sGNtgUc7V1Y13x13iGyye5dbwKJnNdCkOtvLl
jZDJ/C6YwA6zOxiQnabZeCNOakKpxt0DOIQkP/itaTM7XsmineDlOpiMdJj7S2++CXdxdzyNvYfe
GMWVwJZ/SoraUdt2DOCANPzHJO35uWG5Ignh2ztu6GQ8S1Ah1BF0nIdO9+QqW99Zjp65xdrBtiKH
fpKTXx+Nugh2nYUYXeYcsa10s7tAodttUmUG74OnvWOb9u/lynay1Uhazp+cu7mRXzNzTfvns77T
jiCaHiAMYKzm7+jhau8w2ol9wF46AlKwbCW9RbDQcFqbkuZWx05ql0m6aa51gXlT+Ar9Jc8Je3L3
hkIgQ/tuGqmDQ65pHoY5sG7h2el9SyDxZtJ+dnIsZzzPNd8n+zsiZIk32+QZCESEXnuTQUTeBzNn
OEyYC64DwO5udmSuw+IeIHgr0DOthpln4Mg7J642d6G1INxU488aRGVuTMNxJiAL1wvrFbir/Mpa
lPqpNr1l8whzk1DdtlxZ526GOqzStNmKyc1Pbmq+c8t8LhoWsoAUsJOm8R5oyqaCKUukkWs9Pg/W
xWb3lBv5VwTZs06LW1spd9+Y6ZXSShM6jrv1YtaTgX41FBWcsePsNKfsdlkb7npM3QI23cW2vWOV
JtNhmoq9i5qVF7yI8CF/pAJwZOEW9c4YcuRvhHgicis9mKjklAgPSAp2C7eMN93UiH21mgBE6YKr
6ZhU8SdT4ubNH4WRPXTpc9sRfRtnan14D5wNYzqz1UNW8NPHNndoHtPEwqDJA1+sDH9X0LN+8AwN
PJ7y627AjS167KSg4ljd9XRxJs7V4NWPXZJm+nKx36eumi/DWNGzoq1zGBfvwVBdPbSQrFffu5qN
elCdmoAdNivBiwQIusOqcMh4mG6qRO67oKYBQ59whtmHICwplZny7yGm0cp58Krh4Evaow0cMfs4
cy4xb+F3Gka4Ers4FYgdBNs5C0wivOpKQJy23oqhD7z1iVn57IWy2YhierP5jCb0ym1bqzv8tSdA
+qdAEJIWLTBkqnGwgi0tGwKhTq7dXMa1VcRAHKyGCeNErB4SoejBxW2yeul5Ztd9uC1E268TfMrD
Ln7MG7dAjmzYrZHXORY+Sxl39e1yLhznVY9L3endcOcvImjuFhcAjVEvFs4TT8AbEt+CVQS0CXNE
Xr0QZWTJDn4TZ1sYZO3WcpOz7XlFNLJxgzkXHlMV/HBN9WMiZ8giChlQoAdSqhVj6LTrrdIZV9pM
vHnj8OEY0CqpYXLpMh6DnTFSHAW24TK02XzLSXUyi75nrhXxwZwyeEm25A1hjZuZNi2Il0iQ84Cd
0UaVXKas3C0m2124cc+tJz4NbpRbaDjPydh/geTT4I9g5wwT/3Oylid3Kl5pnt07VCKKRF4wPo7Y
OrkY8yCpIxUTmzDqDEprfJ10ZvCD7q3tYs3PJIl3fBv3Gq/gBsg3O+lXPWc3xsw0FRea6hjryl2D
pq/c5eEQLz/WNpStF0jngXfFHYoiBopBDhs2bbuWGzcLdvFNJNOlafERVYJnP4v3Qx0vh7J9kCLZ
ewhchjMfW0TdklxXqRpam92ryRGzV65zZ/IE5zN8KFbMEfeVN8I2R68ov7kJYeJRMRjIWn3NbbmC
QzRJYUWFizb8AzohdA88VsmH7V9VWF1F4t7gDb7UPjdv5c73mS+GTZLRR7kU4b4eisu8qtGEpEGc
45ejQsckeW/s2cNjyqUyy0GRQMl5wDOE8zV3VCQxY+yUl+S8/DGv+KvE3fYGh2S+lbaQax0D1hts
QazGiuzQc7CFpOa3iYZkTmZe3DWJ9ThOgzr50ElpPEuGyM0UY+gyIbsaTIZDm/N6RfRhXDPZ989f
1ILxd+nCrzau4jPTGKGTMecTOq++u+86wklUV34rZVNsshbPK56LvUJ92tZCTpEq0m8Jiu5mCItu
6wfE1LihmB88OuUhXoX+0Sm+W87CU7INeDmXHUiJCgqpkVVBxOHyTl/RmldLHnhuvhlc+vnMVkIW
yXI24JDCi83BvB8ppovimZIAmvaeYbxiQx34XColgyL62j+ASTGJ8ZnqgCVWHxrQGwxxYXqxnUBG
9HrpU5way8GRxkOqQ+tAbIEAcCsPVUU8RzuMbG6Y6ChcfARqXqlbD3sFdlqHLJqfvMyrZBS2M5TN
FMyia1l8c/WpESw+VIVfeTF6E2CW+X0oWW06mF5BNQ/3baJhCkrMaYATf44ucOpueFjviOBfKdPC
GkJaoHS3pSPzXUKMeFMa/dWuoCUJOIk4xZW847HS7TC908SAw4J+jCFShE+BAydUXJess4cAhGPS
lYr7ANSeLX/j57ot2AEP44tz06gToo2Gyp3s3WQuvUH7tA3qelkrJ2aVH+fcSU6ZbJ+KgOtgimHx
WLdZfImllHvVFB5L4znee7Bh8dwZ5p7c0eNQenJXmYM++nkVXAxRUDeVNd5VZ56377I5Zi1APm4c
NVuPLkO3nPKPCoUIdxee6EKQJxxaDA69IAq9pK3cOE08b+KuYdPPyLGXbB82WFumoydISmRO+zXB
jP6mdMqJj8NxF4NnsIjUb71qFBuKHDlXRpgkOW62om+Bi9jpd9lnJGKAkuHDQ3jZVL5AFJHjDTQQ
LqsdNv0wHr/kiaqi1qFzI/RYf8UZe2hCPPOxtnJuIoHR01YlwmOtzBv87z7nv21dTc5NCKlSHm3q
ni4Fm3EPv/W2r0ded3S+dGX9rXCs5Km3GjeyDQ6weuRIIliITYPqKTBle77xAHk6/sCb7gOH7Wu2
zIBeeQ4CBbp3eMmzCZ74tQzEdvy4yQ+Lb13yIHsn5smpGq6tAYH3WHjlFVulvJV6GIFy93DMoer9
oCsmpUCYFB6yfn7JaOdkZ6Do3qjMBWtIog5x42bb2bAgOMhl2i1FnlwbYReRVVkY/3sTZABvg/A1
WVweixj4I2MyJkgx0IoAds/39LK9t8p3yK269qUP2K/7Ya0OjQ22wOIeQ09F9SR1c628/muVqjuc
2dWu4VuAWybcQ2i2zdMyNo/kjbkM+UJaBIuHYmvPKvgIl8Hfi0BDQpcm0JYAoy4OXbUt81rcUDVP
Z1GIcKQRxqKwbWnWgCTxNHBbP6P41nhyw+CU5MGjBkoXJtxhpqnq3ynrKk6JPzscEC6X5XSOozaB
DqZa+xPfKTQz5sAfoEEWa+N7td7BC+mf1VDoY54aMJ9pFL+3oGbszbzMz+VovI8OAnTnxOv5VJTr
LZPEL8/jyDAswljdMIQf/tL8BA0PCnLy8CEWiW6j0ZyCH03nEmwdqg6vxyL38VSn54Vwya6uzfxb
Edpg6bxyObLuGK5dw+LOZ2IVU66x+7ikfkNsKU4jDoaXhDtbileLc/ehGFKiXVSxf+0knZ2yDW9+
1RX+5x8aLPSvKuv3upkBH6fdn/7n//qvFvf/mxji/ofq9s3X/4EZPs/af0dGWT/yHzIK3nXcRtxB
uVAhhvxD3gY+6rGWD0L4o7/q279JKKb1C1ozW3sEFvb+iCa/ydso35jgEbf//tn+irYd8DX9YadP
H5nF0gr9xjIdFPM/adtJ3wZObzCROFNwmVXocVOyeUlGmgsiyVEguwKXVJh/sYq+vBQUiX0nyYgd
pzFA3EScHNZPlc4JZxnhl2rnjbGLKyrPh5vedHP8hYApz+4o0S7oigq7iww7DoUcR05E1I3byLA0
FDiOCV67HR7o/Cf9BK23T7FF7uqMV/FeOkZ8LyAZgqSnTuYVvkJv3mf0RhbJkcrRVv10KAnSO0kr
trE3usGewTiZpTiDJYdzmeZkpAnPaPfFKAtqx/AZDN+rgu7qPVkfG3T8mCVvo4H2u6EgvZ4QaPl6
UFqLEarviC/o3SnQy5mVA7/FIdfjaxjgbHPDpAh4w1d/F8REvLbVOLnvtClOMjI8rzy0ztgmW/Ju
FIwOdiCIosFnRtzO/XTXVmP9ntZ2BmNkGYlyznb9WfBa+q7lMm4Kx3VOKR+lSJuVAj06wb56SGJt
3wZxTyiIgD9UE2isyLWAt0B5v3TC3XnsPemzakqmXahQiNxpTi2aDU3l6v3KDHIGq7v3tO3ylDRy
lt7SxL1csoTZx2x89a0fLla9sU1LN/uirrurctO0jlCG46+sZZOngTb7e8ckucBRTvkEhnyTYOCU
/AQqqc+s19uQejPCtNEi8mTZKtpFmq3hmvIN2ZlkviAsRxTJ5cn9PBsUwOxCV5fnkrgkVwzA/9Bl
p5RiV98da9JQoZ1FpYnEThoyK6vtGK7KMuYyazgkdkYHRD/yJC1iyEMHFL/B2hdFKsQn3d7TdK60
tkhOdY5/s9TmzgMRTtFB08lbLzQ8+0ZD+ScLWBOeYsoIs2+DVTmMUpI8GQ56EiBduP4rjrktwlnQ
RnXf9PCBcqd9tVvXeR9ExS6G8IqyIi7txnM3dvmyY1sPrVd3usRMKzo8YlWfVKQvi7BpMVt4XbMF
2zf+XMp6pnmtoD0Kyx+HSgz98r2Q4KW5e9rTD7iUTI4iV/ULhKUeGw3tCAqRnh7yjdOj/WyaltgG
RR29g/E+m9eKORiUzUbNLhkMKczpmwry7Pj/yhPeYnP4rzXyhz6rPv/3v9U8yyuuov/ctcPH/eP5
7v7CmpF1IyADDNH/9IR3fwmIFvFs5RHOfLH+0W9JJ/6zTSUO/M+1t/GfFpiEoHzXMlGzSSCxF3P+
kkhu/98iuQDt4tCawz9WaP25Wmno6B0UDQUz5aJvKe74HAIwTJp89CkLxpbdZJnsRM7AwkWGFVBF
PYq26lfqkrNtCRWaBmj4fFaH0I1y+7qQAdkuZjdHuvFfEASoo02KhsbSoPzZjVwOnQZrQyiuDo/t
Gl8vYElQ+on5dcJsMZkQk0gV04Y3YjYm8AObbTG4+4w1eZw6P8GUyFifCSTRqqIMD7UAH7CkdXjF
YDAIonahEjPPB0T60LbguAKwntJb0XskPkrx1QiBmJirSQP+AyQWw7jnrcBVq0LD8Pz+yeNmvmX3
+IGUO0eARlFDAD4gRj85pXpOsJts8IafKQu8naYM4tssRyrxNKAZUtBbKrrfuiRGGpvRKhnIAYYV
wdsE70S6GgnKbwyEMoGZSptnHVik2qlzp2OaEmfLLcw7c2JSrbwaCtn6+cPYogY7EPfCGaOR4PSu
KDPrkNYx6WmPw9gGP7NnNgab07OMK+khKSZR74uKn0DVQ6Gn0TlqVdffNnXmPo6JfmqcGe4fnbjV
BHuNxty3OYx/gvVgdzuLdN/MlF9WXf3ZF/3ECI4VPkjgMeAVu6eO6H6y7WI/Krp5YIotb66kXQd2
i4GvBRRBYjhfysD8tCEn7NylvC42S1andvxodOKLY9bpvm6DT9smoFCPc86kb1wFBuC5m9Y2Qb1t
bJfS+Dz+bk/eSQLT3/gUi8N1wPnCoeNHXZ7e93oFL8vgrlicM97jJ1/DJbI8ec7G/N5IAoPRBO55
xNaJIch0dxR8djs1Nt21kYouHLAqORlQOuFzc/nar2zDmspwFCf7ZjaHZDtPM1Xi/4e9M1mO3Oiu
8BNBASCBBLCtuYrFqThzg2CzScwzMjG8kZd+Br+YP/T/S5bssCO0tMMR0kat7iaLVci895zzHfo2
tLtWwv4qreus+rD7gLxOcWeY5QYAicoIjWck9VCxq/tW1M2ubs0PhOIzlnle0ibdjQl2v8xQEbZh
PFqBWVbbqXH3pW2fG+mFNM2wIjR/NbLCY+j50+Jo3o1URGNlp+ujGHedAiTjJ+qBQ4arSdldkmj4
lF13K7vlzVoWxpr4/pcaiqs2TrATy3CtB1p93Kq7shZPlnbBNrBsAJPbclA2NVcrVm5R/kFXd79l
1iOQ5Zt4b8R1Im1G2eZCzoAgTx98F24FlrxgI5JnVyJJbgABYURy5NnqqqdI909WkrEUbWj6CDL7
rXeiL+k3jx37zVg2P7mO3KY9vAx3qL9o4L7Y5XgtTMK2acb1QuhTHcQHT0wsPSAvKv04jPaFvs5X
dI3P0qYPsmG9UlKKpJG3Atk9Ydk5ZXN0rIPrYnwOc8Xcnjngvwtg6Lw/9ozxZ6ctlicXi5pWz+h2
KDU89ojajQlLUGs81x4PFseInisFZnAe9Z7bYM42DoFcT87aM1nQTt2b1lyowD/nO9AUes1+r36t
uVqs4Oi+sGBhLqfXMUp784oqFwpKmtDf+1mCQtjy9XTmez/H77mrwRsvl+BudPSu6Xlzlgs1iaDm
iV20tclKbzh5xlhtETlfksWJPpvFQ4rhBBOi+nLacfv3z+n/m26k4Bcf7X8UvG8+2uTf/vUvZ/kf
v+v3o5zYsnAk6WKfbDA1ypzyv49rwW+m6eAFCnj4YlOy/+Mwt3+TbF+ILJMYXtRtjznrn24kpjUp
kHn4j+is/2jO+xsjG3/HXwc214IkyWXDgzZB2GP59T9B2igqCIICTjrgJCIpZKoQE9w2v63dWPzj
SveXmf0vbZkW1vH/+pcxnzIfmlgDl+/qz3+ZCa46Gx0LqTehGm5T45p2VhOxMtj+pJhNmPRk67fs
W4wLOWaA+LktNe7EQCas+o2+eW6zFI0hwK8IOSSOBAyjlpKaWyeLYxdWWQJbinsFTTuF0NW9UWKG
JAYE/2Q9drMHscrJmPrwvXB2Tw3JPYd+W38dsTM5m63leOvYkvrNi9z+kttT/GHblUPDLPSPicRn
Gz1UUA8wUvd8DsFFxs9GGLFenyFmDWtaQazLrAaPD2o0jugYaQCcFmcK9auz29TWOoWZyJN2giLF
qCfHldVEpcn/Urt6leiELryGqhiKOSvaXo+Rm+BP7BwMYEeN0Dmt8IlLqJdd0cGFGGN5s0x6X3Gz
tN6kzMgVIc5ueqeRxgFqEXdeRu9t2HobVWZGtu9po0822ajSq95ozVfkXyvfZDgyH/xZBN/c9lGN
c48IqJx6yEVu1/o1m+EaIZW+VpMSq27sgH55lirXFO3yDGTUZ5Ih+1xLjtkQb6irS1a9DZSPDdSs
/jmvyzrfyb7N5N5tUn5AVGEhX2Q6jNJ1b/vNmwRO9BOlA/CDp+LGY9gL22OXuD3QF8xdjzk7ZjBg
RsMJletsXEfWNAbrwh4kyo+BvoNaEgALooWF9hNH0gVAjFmWDXO+W94RuBBfheXn11PecrPIuhDU
gxVBBp7t/q2CbWzdwDU0HyozNt9NCkvyjZYVmz8Pn/h3p7mlguZKaRhWocnL1jiLnuByG/7UuEnp
XDDy4KK5+Q2r2BfcPLK5zckpyHm6IfnbEwBzlqBN1Wn10zZlUa74NVzbLteO9QBJCSSdk9XfCyCO
8D4dx1/kkpsLzBWWIl01FRcQnWD0w94tHhqWzRkkK92oq6TQulkZCkj8Nh3gguNC6IiQ507TfyrI
bpSeZYrEpz9GEpByz1EXsc4my9B0zcUVwnpwRU+zdmb1bbMNsJo0q2yI5H2MBkgoMcnYFOYFlQsr
HxzsuB7tcGnBSiPgRrJzg/eup3Rj1YL+IeiaKfFc23X5BmyUSoScAP2ipCLYu+ZE24IRpcZwSKM4
ovO6z+b8bhpL56unDU5tuHA4SI5OjFXemwLtr00ipQUcEwZZTsFBm0caYGKxGvvG/6wCMdPH1xTR
tZ0odM0uLK1pqxq7R3bQmXsXUrDx7lGqcanxekZnukKQwUJanfZzTPUS4242tDBjMkzZqVF32OJT
cNGBQ7r81GV9fJf8ssnzzp5PMxvxL3ZJrPohjJvR6v+P1T8PuxZ1vf/9kHyn+gWP/JeD9R/r0+X3
/X6yLrYwC7skA6jFYPtnn6/3m0XsKeBoJVz0l5PV+s2RzM1BwE7Pc3zWnn+crIaJmYw/iqN16YU1
+ffvmMlwqP3luJPCZU4m4cRC1OUCQBbrr8ddClISVE6GzJtrSqJPWi+I6MZrhXPJan9kzLPCnsIE
iSmzcpIs3QW2mX1UNYm8laSV4q4SRf4zGxt5w0xHIrUbk5+pQLLeRXk4AAJtcH/xLTX33HTVe23b
g9jGwsN3MpS+maxpJEeWI4Zfo6D2ckcMNvjw48o6cgKmr2nVpPlK8X3clIZwbtzSyh/6LAG/EGBa
TST51KwA+u3ykdkNXQF0jW+ive5du7lygIJ/N3YcMV1k4HhGVbWfVmumD0k2JycOU4wLZdryzWBh
PTdVPXwzTnYH11P9t4p682bZV6+NkoR4WIrpsrTdqzUF7xRU1BqPFXSPbAtpo6PENe0hmRd8Gmms
rlLOf+rBi2cRiOZadS125YydMqWvg//ZR4MDG9CZaGXLWLPtLVXZ9QEGHCwUD+DRyxTTqOfPMj9g
CjTOA8+2V9Lu9luIIUeQSTMNUjKDOs3awNHTkIXaUrAXbkw+7ncDF42NG/S2RQ1cTNNSXST5nXA0
SjUB5O7BRXT8keaURelcEdavhXpTBHDWU++lL26ri1sYcNULPCSDBkoVi7c8U+UzW/WqWtHoEx+w
vcH3aku0x9g/RBz63GS60noO+opig6ZwgOLPv4hMXu6N8NLa9gGaHASE6C7mQPlK20Wm5QXPfgZa
XqvY++lZhksrFSodXV0BjMMw7udjCRfvgT5378Dj/8oWU3ia2vAH2SZ1Y3mJ3vpFIA5VauKmLWQw
MByiJI/FGLzQD/VFFXL80U/aubH7qTmqsasPEf12kNs8J93oPox2bS4bTB59eqP8INq7RtN+E4OS
A24dSWNjNJSbDGvUdS/prhON1HtA5riG3Nl/4nY47XXeloeAmtxlTxs9tIkR7KcYvyNuPRW9SGEM
t7Y0kv1AFvDJ0Y55dFhvHwtqJ+l4pPmSBQ6pMQtOKNSqMkJYKMlI9WwgKpDBhIbbbwpvW3tne3Ae
lBngGmlx+kQb/PHjU6yL5qGgohgisHTpaQ48dDmbULMUITdWOirBRQ6gruYOM8ap67zeJLHcuQcW
enG7bSx72Paiwc0SB2m0ZiRfYPE1YihnjjVV1FXFW8si9V7O5sEImxojFv/DXRYPBccPajYsvO6Y
aWFvrTKaj11JeIhr7C3gwy8c0TuKmCmpUIslhiuarndeH19M2C0XnhUECkuxJnVg0DCUvSJVkjFK
9YtTVld0QJwat/yOEzJm69icdqPt0relRq7OBANQuEfvzo5MsjOZ8cy4nD9UPN4eCee1dHnl+ZY6
gndC7uPRXpbbsf8mTHWTCXxARj19Atg99hauHfJg03vkD2s+mBg2uGL2U30Uc1rviqiH9dB3Yu34
McaascMQVV0XM9srD3MiAabgFc7MqgJwpzxV7ajKPgdc/veMBCasiZI8WU9PRpsHWwri/LWDSLGR
cPdZzkjG5FZ+OkH3UnYoSPUc2ntcmKX+HLGo3c1l3pwzF+JeAGtG5CMroAKvfD8Nz5wne8M3toPT
28SaapgB2mzXk8eVvLDS7ZR6xiHu/HpfW7QxZgtyL/Qe0tadVga/hMpFKZxyyRWEa95m/UpHxjOE
/nzDE2ftDx3mG6/bVWBuEX1ajHWiGy7e1HkbMzPns4uh6hAOVrZiqiHekVvzLi+/CTJxT0zCz0g1
2ToqjDeacb9UORuPviAasY7ExSSUum9Dy3kaOl2eCGvxNdGx9MPR3vxQA3Db45PUzyGm34TnB0BW
DDMS5pkLW9OF3bfqrKh+LsoJj53jFPUHijAPIT2BwcOe6t8ApgquhUy6bE2NkP9lDfEMhTeHAJUZ
LBqzzAo+0yxozdXsh9Wls93lGaTp1eUpYWAWAqTkc/Ony2XrJ5bcG0OXncI28q5acgbUrNO6xvsF
U+e9B0jmdi6Xfsw2+oIiNbtIcIPxQNdT8eJWfnUbuW5+TkPrkes6pRG5cMmvkQEZmsq/b6OYzEYb
G+/w1XE9w+SSmoX0pF9L2emjjJP51IzsjwlomMUPBaIjp6/Jiy7DXEx3UWZOx5yt0drLW4AlaE0H
vyRQHMGFATQ+N94NLoFmH9cjG6+BAyJLF95pHNbmpawArNqyT898VvVTknOV309ta5GYnbyriXwG
9QmpImgPjKD+oRvbP0eYPj79EQp4b82Zg7sSPkc9uOkOW45/KDvADNEYkH+16toMNrSJ0sYGO8fe
0BBJiamVmT7JGDlSbAhtp1zllGYtmIi3Yo7u67JMD7HNj2btxn0Jm4o12hUuTffNiyPPX3W1RcQ0
oGB8Ws1FWHAkjrCn8ZMv2+KYs23V4ykhssk1gjIX9oyycM4uNjLwMGZek5Brp5pEqwNkAj+Zn9/b
XUu6Ei5i6u9tr8R3XXljdKsmgRJpe53PerqmEcSKyvsGm/khthKPkdMY5nUm5+CSU9DNjp0BCftO
uchhDQiFfcW0fSe5Fl0Xcm53PW/6+9EF5VN4Oga+kdTVEpUKmjdm33b396/u/zu9CUsS7b+/lD9/
qPrf/qX7r8LV8tv+eSendQqCKCwmy/zHsosr7+/bLkpTl/ZTbsLSCrjGcJP/p3TFrzBT84+gSxUU
wJ+QA4b1m20T7MAPgxaGRUH+rTs5xVL/+U7OBzqwlpTf8sf6Luu4P6+gJN3tjuY9iXDj6jfdtNSc
li6IF/xq4w5wPWdzT53eN0SPpePUmcOLP5bWFaePez+ywDnZ1WCdJpdkqd10I2pGO8LoQOVnkrfL
J5rfE2p4k8nZtYMZX0HMzPawSijx82I+cKak4NTLId01ySXGcLVS/WTSO5UmmzLqU/Zc+Vkk+MrK
2TrOsz7qFOE8yeJrSg7haTejvZPY855QoQ1smqy4VhLZfK0dvMcM0owRpsq2pKA16cLR3VdDYGxt
S7XrjN6cY5VJe1vA0l4xYofNylcYCamTH621iazwAkgRXL0JrDAIkmlhuG5SIzrhHT1Q2/kAHOKW
dPE2tZtnHaV6a5eUVOWpHk9jQKxBcr1cWZhBAXDfDg6ewdlEFWwha8fS9jbB4GdwDH29t8P8yzZR
v1v2YdtpgG+fU+aE0tH9JAuEFx9uH9wdTNxEao27EQ8ZmBaOzrwlhF8btB2RjPM2STqNa1ATdIbR
773pRtHejpmsTwU11lwlEr3vJXiCovSd0zRX0aboZtKMqTLTFc+g/NO2s4SzxY3PJRXu4K1h2rib
GBQC6h22il0XEvdr+00qhv3g5Tdp8RHK+JN2Rq6EzVbJonowC+FuVFCSx8u7YpFQguI8DcuSKVcg
cQ0e8j99m35HLbIl5z68UT3BWqYHgGGxXIpIXOb9gRJIFvaFYwAKQ7v54am04nuWKfi3dEAbi61M
bGLWGt7GaqvoGthRNG/s3GzGZ9dh5/wwuBMudSGj2eLM7BPjaYh8c500ar7wbc+7EhQa1Qxc11vL
6FD+puGeGiMcmG7Qvki8LtDQQWqsZW2yr8LtFdxjt6GzJwzNjyBIsZRVPWazuq39dNV4GKJrOfTH
QfTWM703zeskR/aAQqGKaB/scpcbJDYi3JUru/EkAjlGZgBZ1RUVY+HZTcMQcBtulksQKH2uvA7S
G9HqZJcJaHYtk9klaZp+m1We+zQKbT1JlXfWnuJPQL8O3r2tiFPAWXGC61nRL7rJqLh49OvAu2rK
zrudGqN5Re4ySVk45YekT+s+djDaQhTko+dUtFoRxJDX3NEBsE8BB7PRdxC4zLa4UOXoPzqh7z9N
c+BtqrBgqCpSjjZ/noObNBPVnVH180MMCvk+BoS7JYjr8Zo62r/RAbvtWlgJx5hhcYJj+klXWrv7
oTCMtRUaobExGfPWOFg4Is2SNExqDgNRAiwiS460g2SfaRQ+vzc1qKMhO1fzzG4L/A7excSD4zMH
QkBYkjIv1pFpc8UxQzbAUgWvdW+F1AH30ztYEzawjZ20z3RXdltRzSk3/DziSegnMx/62iofJxkq
yHeeQre3w3T0+AiEfNanBZsFS2zVNjTXW7H5EIKsp10mwe0aBqvWWbBbcqwSlLNfOK5SanIHC6PL
tcMfhpfkT5gEQGSaH8XSNwUkC4jxgvhSEobGXbiQv8ScPUQN4ToQLvmRNe6+WBhhxkILyxZumEuZ
XrD2F5pY1LjYmnuIITew5sVR/QKPSQyT5ipUuNRXXhlia+0NYHe0JVFA32r/krJMOHcTAwXzgPcV
6lLeygkA1DTq4TpDWVZ5vMPffUua5sUUUX+0pviNBGr91WJId6Pi7E7gagyEg5xN0NG3qsNI9c2O
jfJqqnBF9vMPlooxPVxBtSbnYazbkB8qJo7sBFki3HEHv+69SW9g7hc80JgqCFB1TwRmzGc9c7xw
tzV3HU+vvYkbeqN6br71GBbYVctp15FY2qbCxOMwu4qEUsMMOd4TDnux2RzUOhD70AybfWLE9clu
3fYw9i5hALvTP4O4r14LszovTHT62cCCd8607ktgVdBLrdq4huJnbYfIEeyUYjhlGPMPnQ5Pwk/b
x7ls1F5wkGw9jTKTBlnIJ8/J9kXs0Q/mEuV1sf4jqjoYXa3MX5VDkd8HOTZ/knYWnntp3CYtnTKD
yItD0tT1roqhJ1p5GbC6HchgkE7bUVfbrAlnFTc+PEr23El0I3lY4VAgujXEo97m+azhy9IAFwYi
37nWhP9jsXCtwoqjQsRDt8dZv2TFqc+qTZqDxsR9lpUx3cv2Nq+wEVddcBpGQvQU75LOEmO66QZQ
IhEnJ0Q2TNXWzKjWBs5Pr7iDL2FvFI9AqvpCMvJhDrbNxsAto7i71VmJ+s96cM+qmXPWsx5F16+8
wCH2DzfmxKSUvQiz8r5jfn4bs3JNxfiUFgyHeNzGbZ1ZTbuvEQkhVAunptantccn3c2Er1LsA/1a
aOfLEskhlDJ5FNA7o/pjKuGxEteruVEvLvKKu3i/s8xUE8a25HR0LcSxGAwwswRhTXOoARbaPYmP
xB2uYQjQVYHLr6WbosB1MHvEjhIdbZLepeQ9Nwj4KyEZ2ewlPMTLbKIanaayd2/ALExLjBEHIKpA
ZlbXQiOX1F7JYgalA/8DnYG80Sfbf9RFSbRm3CSueuaZScevyiO60mniHVTf7GRKGe40NuImU0Z/
VVPQuI7Bme9mbzZ24J38B55B6TVHESXiHokOHQ3yBwJTfelypD2g/ghWXUho0KKh78oXcbV1icvu
GsKE56jK2nutwTXXZTLeZ2DVP4WK+WS56UvVdNQ84hvKztALlldojpO7YtbVux33Bche2OKrqlUs
xEJ6AjtSHbVTXCrbqtHqpHE92aJifSfSfhVnQ7kePfNOIIDVvR9dCJzkFzfAA9ob8IxWzhD0ZzEW
8U6ZTbByOO4j1rBt/l71oTxGUcJgnPGCqZBOozGNeb2r6ZlFHym4dKR2gon2ppmoQfIp2rqz6E44
2ghdb0IX75T3UOPkKXlvahVfbG0TbdB1jlPGt42VlxntabbLZlhZXdresp/y0MvoaqpQvg5ua6kf
+G3nnY7Dd2CnTgG7p24PKTbvo9khF4Wj2xwyI/C3Ainr0KYp4SsaNLWgRyhJ71IfftGER3KTi0rd
t11WvVSF45y90AgY3910ImHiKOw7Y1COq3Hy64/MF+QKnGTMT3adJ/NqLPlUdjCt6asEKrUaKFm7
ExFKaxDk1cEUsnijnLnlo9i7eDl1qu9VLeKfmsaZe25+xc8UZipfI/omFxTjgf4o8eCA+1xqhOje
6kaafizdxqe89ZtbP5Nsv2vW2ewBSXADZW52aTjXV05aDciOLd1HRiLRKNmiVuesFQSdkxRJeYzy
R4op/c3ISL6bBT0+uo4o+c6Ufgmpi3onkWETlXKS7toxC3URQRk/LgPDowzEBPmwighdtZhHRlV4
d7IN4le/Kv1rthvpHmZIeGZRlxBby6xrt7GyHyEX4BhQFdfysbDfZtyyTwCA7YUkZdArMnGb23dd
PBzLMR5YUzF8lCsZSfdoER8/lsHUdlDLk2FTNFFL6DmJ7kq8wt0KN3dJ2ptbyT4Er0n2XCxh6qqr
yZhiPLn1BvHOVqB+lgP41YCfwr3tVOm5i5VL5xlauxXEbD5KVz4SEXOK9ZAV8ZNhFOljJVKgTgq0
atMHHNZdBTwtgRBFrSl4fcTemaqyJIzfNWCBax/48/XkeDlndOq9+g2bUQhvVrfqhT9fzWjL3B8G
fkopC2+I/4KCNNsHmDoSuP4gANodY4+tzkpQhmLigO2sF+gepVwNcu5Bh1WVfzGw456QENIbgjnD
LpY16zR4mj36gGcQI4KQOVEGRXCb8HXan10vjTmsIy7M45i7V3E7M9OAnqjlZhiVS9eDql5zIoKM
Hdy4n+0IHBqLSV0p/LzCp/7cMJ8Q44cbM/Vmgqm9c5eVDrUfPitNYBxOxB5aYRUA0tjeBdnIzYhw
4SHkSZtjr46tByvB6rQxKPc8y4iMLWtp814WY7JbnIYQ7hDNt2UaVZdh6gwS38Jobqu6M78JfDX4
0KCcpP1QHB23GZE2pil66GlaoCejxHFo51WwZ/eM/t5Zonxr7Yx39xzrC6CT6KWLZ5872phd/Hqg
52OiBhWAVJVAhXEmybtJyYkMXZrU97DYwZ0lA++fThpQJKcxXScsYN9zys/u3HFJgkYWrxaEWas6
8qVPBw0w5mjWMWOFmICgWTpxD5gp9ev//UUOPQiLaeh/2uOsP9Tnx5+3OH/8nt+FVToiEStN6IxI
qFymsOn8vsTxKJZEDESSRJjzMO//scQRv7G3CRa0kmXZ/+R3/GFZIs2EEMuCh3pJF/fy31ricGr/
ZYmzNEsKjFHEEDFGodV7/yllEmeVCClZoYHXjdJbyqFpX+bZDfh40YQAiUQP/qITqUUx6hftKF5U
pMbHXwrUn1hH/ZZkuTqQlPD3gPYKCAzoT9JLrBOiDyMYL0H73S9KFc4C8My/1KtFxzLtTm59qfq1
ZkNw7BXdOAkhDFjaRERgWWA1TSn0qZIzEmCwKWmifEuBY7yM+IjX1BzvKTjYp9pvby1DZgcikuZS
eUNNygoTFFqJ3Vp7JeJ62y/5N9734hVBcFZr4c3+q2zt+mmgU4kVZh47Zyco6gd7HJyHYADuIB2J
NjCX4d7WBFTToabXsMizdO/2RvIUmmShYTO0fYE8OkRvXqjVfbCEucY66JlKA0JfMnG6YdWMo/+j
M1P7PLAI+GrqARYIzpaSwk3Qd8SEu/Yqpgwbp5Duqx9mPVEazpWCqPdQ1c+9SkKXCyuRNjTkIN/0
BsJP2vpw3ERlO9dOq+0vo6xMdko81BmsLdyco3lmxwP+xDWGT4MgO9YMUjaLRa1RxOzRBU5oX5RE
m7QPr2qTjSJ7n7Hbc03Kf+gwsJ/oTA6eTZNdzLotis7Ga+L4R4PQorEmwOK/svkI1MaxG4COQLee
Js++ogQKIzabkAMdiVRWdRbS86+AZOvngUdLl8x/hgDiiYZOd6YgU7r2ieeEa7vLRAsctJ39VeI6
+Q/RsIKPIMxAu+oYBou0Yc6EaHGqc2XCgVliplOYDDf5KOfX0Auye+DADasw7YtHD1WYKqWu5+tp
aBJiZFUOIoKDJN6sRV2XX0bshrfTr5Dt8Ctw6zlt0zw6C68Ou5ukXA4vbIgC+pgtXDuuetmbOVjG
IViod/AlwrNKIeEpFh9I5wlJTzTB+j5QsUvCBHretHD0+qi94aKQ7BIQe4KioZWOP0zTjh8zBth9
Wud2yU5oAS24LBVYfDV8oUmeLL4CwydiTC6VyH9sk/TMjYb9ikEHKuXxTXlfe8HwEMxVRxV1Tsu3
26NQgo1ed/gj906aKrzak3VOiFCiCbMYneD9b3Ep+GsytbAkckgP5myLHdbG/By7nPB9iICXliAP
ZNurDUhztXUS9oAzbz0wIQ7DY+l4p6RArp1jz70ZNX5dC/eYM9CRmiWB3uRVzHrDcoNVNRoZcX8u
xiH8jzO35+FmGrB1h46CoQlLbIutRO/8OJUgYRQVmVFGH+SAxb4P8+G02Ki23dCpL8uEOVAq29kP
vZle5z5aSgFLZSudXrLFQjXNi8bhTqkwG5hOeqqacnrCtdts+0ykV8bcsrmITMYsqfz6p7Js/wZu
j6B5W1nAy7HbRbcsX/giAhlvkxwK0YJe7vbWULvVitaF3lr1UjUUagwGJqzKNBKCpIQvzG6er+ch
Uj+myJbgxr3cRlJqx3OZMZ3bqCrV1sr91EXDGb0f5KSqHV4btQnUCJGnDFvG02CZucJi2oXg4XaR
MppjBT6UJlhKloSS5sNMtcLOpGSgJj8mpq1tILoSq6sRVAMBmRdXBoEs7vmZMUiWNV7+bLsqo+Rm
kgeHOeGhsCI4HTgDQXfaZFEhzn4bZjye9WDhIR/U7OybtpaHLhCvduiDO0mD8RiYc0WOi3s77/fG
vzUNBLRN1ZiJe4QLJn6WxcDSgiI7+6dK4OWtYncKbuLCDq+Bq+L1aicU4CzVMMrnsHnhRYcQUHg2
S+04Ih81z/UGQoCPkN3yhYii7HPed9Q85E7I2G0OybU94+4h0xCxDnGmK6IuKIh2DAiY4fti2UXN
ggcUZlOkDvzyYLjihCL4ArpmNSxKPhTkKfVZI8zhxmCg2JJ+GF7awApJzpGEhOrUwE5xrPYWulK1
43yZNuTWQLbOxpn6b2yXceGde/ggXKTA2+mlUIF6UPeum6IRMXEaNmUxpd9137xjTulXNhT7zZJn
/Eg6bqyRkYqrPgcY4slhN6mq3rY62Ec2hLqi9XY0/f2gXfxbWnrLe/TeaZlXPKP7pABPbJZy9p3r
xQeGhb3r0v2H99DZ+D2VIWYwEKVLmisaTJM39AZOK6SLO9uzoMUXbr9OgoSaGWpylOG669pOuPSP
tr6b6j7cZ9TWpVl4Rc8xpab0oGEHEme3TMgpq9z5TiNzOJoD63DHk1Rq8OgjABVsQzz9K0OF334d
5psq/6pgbjALUxWamuzalWI7Y5yZvQiT+BN9EfEI9dB+zLW5n0hg8FH/mtLsmEIaXE9t4dLyFpWr
TKjgOg8cuY4m+zGm131VUoByjDoiFHkBoyQEttPHNFOPWGR3Re/deDnQVry/1xm62L6hWmNjp826
MwOPL3G55sTNEXxAfZtAc555p25Ekga306RxCXDbpoZ3mi6GVOaNZo/KtlAfRTZnV1Y2Ec9wR5r7
ouBF+/rMWHBTFaHeTmgJvhPui3CpsyySk8H84of1Az/lpXeRrs2e3u1Z+Nu4Xz4E5vzE7m+L/+1U
gn9wOqKTZsgliO12dJC4l9bINfzgyKbGmIORW8MnZc7oALNzkyfvIZtQ8mIbunKyJZHEZx6yYSN+
hv1V649bU/cn1AMA1WoThlP6ygSdn9IEGpc8BWn+gnoTrClFyLZkZACNTZJyWI1E1LDyiexObbkn
PnJX7VZMbt2mCJSBOaRMrjHU1Z92gj80JXZExfJdNqSsNbKzZ4FyqK1rXdTHCYT9VUsF5kOgxwus
xaseJU8WPyR2VOgqYfZoivZZG/XZXWYUvqY1hwdoskHVG3OpO83y4Gv0dYVba1oDadi70W3K4qxR
3cK9BgKNxy3N1U2+kDameksVE2Nyo0dQm9k2JedEheWOp1qyCSbgHWV1sEK1a9TwRPzjjXc3qzDs
ayj0NWVCQz4023pq2htQ1dfZPF8ZdbrlZr4KM+9ozbDV4m7b0+anHf3k221HqYP0fjJkJ9cB3YOH
wVscMGJTZc7OW3jBGPSA7XL27mwMImO8HkaaLgo5lRshzjM6X5LG60pbO9DEIwtb7OC+pipVdm+B
Bn3g+zUelGKb2e4W2/+1rdO3qXRe0GJvy1GbO0+wQqK5em3nBW7xVKqjJYanRtQMqNluoatdTyqr
N1Yfb4cCRkyRO+xXMooKueyWZuXsEjGbV7G2P3CY4ErwGhAcbnwfEesLC7hNocUPJLwFhYXS6982
aXPMlsV1O8UPHIbl/dCD14jiVG2SMvU+ZVUMazF264munTVFICApCrqeMSjcY/H+ieATbdVQXjch
Gi7eLczyPBnYK2Le6C5pU7g3Uf3YCecdegPQVmtrThEwFyPYZoKFYV978/JybOkLBKlgpFzdDa4/
Gl0LF5lwgoOnK3ExNNG0qhXcNaPFM1Zj2zSwJjGhQcwza9oepT5mnUX9KwEnaZysxYGGt4Xbjbv4
0pLFoVYuXrV4ca2pYqnhiBYvGz07I1PRYnDrf5nd7Mk4okpiTDXDGpXZ8Jtv/cscV/wyylVOHHzG
CUnmACjcLx9dbYXWmkREtP538s4rO3IkwbJb6Q2gDmCAQfzStaJTqx+cCJIBrQzKgG31EmZjcxFT
VZ1VMzXnZP91929mMslguMPNnriPBsAi+3HKICvJ3mkYmQd7CeBFbmQdhiWUhwydslRqzCc5OMc/
f13/79lEskzLZC+JpPK/TmeAjRiSH/8vNPLydf8Rz1iSDxSHfU/Q3v1jZBp2hAwYV/Sk5RC0crhz
/z2eEQj2IxYpIICrjCjw98i0yRdxneZ/6pG1dhyfq/qfKCN5y3f5h4aQTy/N4zs4lmSr0TGXf/+H
OtLQqsJv8zzCeSexCJ++6NY8njNprqMIpiUPzAkMmhtUH/ncJnfRb10+6cPs7FSY0je5fgW6hn5v
5lP3CZxT36cxHlQkBoWyheSf89VbCkTVhkRTe1KLNUA/wF51v/0Ccgz1A3RwFyl18ROkGte2WayH
PM4u/WI4mIv1wKW73DaLHZEvxsS8WBRNUgR7vdgWDZGNG9LfXKqHyvtIcTemrtupgRIQroeL+xGj
jpEowxARKuFUmpW3M/AkGljpSiwWisvax6212CrpYrCQ2ZDraTFdmsV+iTtUzXixZBjEAN3G7jCD
jHE+raYieQfDqC+8j703NibBMrJ1DKALFhDnseo+XBwgAIyYQSNZrG5bLx5RlPvYRRQoxTbmLR0J
zHSE6/u6YxG+ndddXT0OcW4Sl/3tPgV5Oj0j1OBJ5d3gQdX67VV5lsg4GTkCD6tVk9WzuYO1Nc8O
Jtdid0WJUkd/scA8Ay/Ms57CxRyjwM3w9GKYkQ9or7HIh0202GlDCPBjWCy2ajHbRnGA1v9LLCac
dkHTkwAj1zJE3cVazDq92HbI48TEcis41mG7XsztftVg90ln1PcUWCoibHa7MxZXcIqWiQJ38QqD
xTUU9kzmcXESq9geNs3iLjZOGKzDxXFEHuN+s7iQwjHANi3OZOPYRB0XtxJRsl4RXa63w+JlwlkE
E7n4m2jI1loGKTsHi/updOXfFIsjaoUVQrpCzMkXvzRkTHaXLB6qvWyIicVXHVi124nFa02bfNeY
71Qf8n1kl9VWL6Zsv9izix92GbRzqu1wCVHi42bRexmkt1q41Zsb+8MXSHFIsnHMB8FiBIdOrnZI
ds02KhsOLhDUEh/pfaSNrawNJW22bR2OxRkrRRuxOM3N4jl3i/tsLT60P/cg6RZvmvVrvY8XvzrR
sn3uFw+7W9zsfvG1lWkh1nfhli5idmwW9xujh7r54ojnizfuxeKnxiyfMM3HxT0PsNFrTk8QM72V
mHHY2V16DZOg/q4z4y0LWYeprfl10gDXHDgh43h2QYdc5OLeIxq412Jx9LvF208Wlz9tPJ87Ffdn
J1pyiO6SByjgIRHE0VZ2yJfpMj+YnG8sULkp0nLeNYmqfwnmBvb9MnvWl5O4xq38FobFtXZiNMLH
Y9yHJmwlEhPBXibv1LmWCzKjamDRBDOdDK11y+QayX/yqtFIOTp1vE3jdMVLQ9fi4HL0uLMMRWeq
AYP43ixzbolMxwNwNHeTyi4/AvANHq1lAK74vQXnLrNwAnbrtYuYiiNlQdlfMR/XCq9dNzgb5E3m
5lQtM3NOB26NZdIueGlM02OkgkG6cpmmywnqvAxU7ci8rcRQfs61p5fYaHoLy2AE2hWL5+n3zp3t
lnozLON3Zgby0idJ3SNbMo5Xl46xjSoG8/w5KSAm5jDjS82ti0m9imbmflxm9rjis7gXlUG7sgZm
+MKIQT4YqsmWmZ/ms17m+sY2dnYCnUZy3GXOT/5e9it5Ytf2OZpwE9zyAl3sp6mYAoz9tD9lAfOA
jOKGvKCXyUAONZfMcZotioN+DSTTguESv4KMuywOZmGZ3YS/dwjLRncLI43yiafz9ExwMLVoh9sG
A4a6K9pTxzbtV1zSqFtBLygPoVkll8GW9ZpyzXDENediXej04EkQkJm23MNsle4eGli3BZWJFmLN
jcbdqI0X4WYOP3IExlWoIFtHahkEn9nZJGPF2sVNK1NE67INvFUi6gyBqi9PzZR4z64itRryMIv9
Z8jmBc9CxV3Essi+NfhX1FczdieYwjw2WGfeTRbk7XWch/acoGa8N6GEpW97/THzJW96Y6F1OYbF
hoivjiDd8kuvK/HUWFAbRpde6E2Ij7zvEveht9LgnXYqCo+RSbCIaO5U+DzCjF9wYiAW8mnOG8Fq
vBOLGdYWzpL3VRNzu0VOi/em1Thb2c3GZ+1Jez8XHu28uu6zexkx/m1kg3lrFAQkbirCmWDey/IR
trti0qVjC70k4ssyeaJK7vPDVK1kERTfxWhm+0A3eQWsWtofMrXFXsGumeAHi+k1TzLSIr1Bn9Uq
3OzRyzPwsmFOcdfjubcfdFSeoB1Ht3wqjtexExDs2+XVOykWmgnXh7Q8uJVjCttuo27mqiMQl2XZ
dG+jcd0zwmpcOGIA5hml7945/IQvo+GJQ9OqeA9ry9uogL1Bt1P6tbLc6lcYu/X7yF7wy2RGFKMs
rP21BQ77vpsk0McITehXRe8ILMCAWq3mQRxEG46nKbG6PbBk+Rg6GYlFmBOo/YnF9BWR9o3ZZdEV
oCsz6WZAEG7QwU4TXuDZqnhxroTuF2O0q9VPwJ7UYKikRHSyOHds3YadN0Zuw2Jfd2OyTorWvWax
Z58QIbNPysOK21RYvPQUqG4DVTv8DGxsSaT2ndc1CXOoHd8zaBgPQJgK7b0rB+9QJL2zb03IL2Ov
JqqowxS8cnHyDxxcBANCmfwB4Rv8h+OjqzF1SqDeSetNEKMhMQNou7SFi4ZpaYRLduN1c8pyhhE4
M+HXu8gNt1EVOC9Z26lrbyx1cAOWyT5TSfIQANU6Z0Uk2NWriuo9SZEq7S7n0tcpXsJc3SmXWkoa
+2jiTStSZ76LOUeQCnQutedx75M9C/Dx4D4zWuesqymwXzyz33ZFWa7KojgQ/Qp/5LDFdkHeJQfu
pR291rHY1D5/pJtUSB42Q+C8YU8p5oxYZfINYYI7nbBMII/G0z6qhXEAnOpvmwAOblQbYl2lIr9l
3MJ9LE3VHjmv9598Ss9r/JfsoDjiMU8WV5wCnOmRZ9XZNzQk5HLa845O7wHcqFeLosW2C35HwsRo
7p1Cm3y2xOljVVUEflCupwPIjWrdGnl7TtORlIWn3UARQZ6I6KogeWKSg8/ONjD1Q9QF4WeI6fQ1
Vol+Tfo2ApOiOPc2JG26rTsnff6U8pGQvKaE8Y/zaJnPrbOkgKFjv4ppeB0dd6i2tdSJv0IB6ukm
Uv39KHpr/um29nyvrUg/cWb+TE3Xe5FJSwqxoUzAG8qYtmZExLCfXPN9ZOUJ7FfUc8oixPJAWrK8
9pEMVrGX8hOnpvWcSeuIW3dNPSKZ+JjPsqqGwwzd9hpo/uoln+kkbnISo4Znd6DEepuGcjbycraN
bVgIyhwBRv2qdCCG8/KOp61KfOtu1rO6BNBfLr0tJzJ/POM1E8irMbH0Naxr9l75UL1YZhRcMczi
TdHJ6YEC5sQnuTIZ/SU3THYrMneqyvLVUFjgpJs2P+UMRmORx3T0qeTfjW1bbypTogFYFS9aURo1
/OV+uLCpAY20msuDNXrzDx035W1cR+kGX4qg68jDxaeO/aAqb/ry9BDelZ1Fc4+e6KmfIU8SJ7PX
Q8MxJyH0tUMeVeBScvmENgPCktjSQ8869m7o+/E1pnYj+L2QwyRfABGchqNvsZjsG8XF9IjLrqJc
qE3i8KGzmQMTVnGF5EmDo1yOfGF8B5Qnf6RsFRFrCm3eO5XvEK5Xc3hoTeU9dDY3mZuYP/AuGSu/
oMjtxdtJjLhMhB9+OgxQvpbwyJ7L3nI/PRm2THOZ8P3arnsDyRK8wokChpbW42dpiOBuOesiDrp1
9oNrFXN0vWbLHgbKA22m7kcZDeN6ZstsP4yc0fMwtp9TjqPfISfcjRRMT7VtOL+E6QyqCHbTPo5R
fXj3OaeqnGe0rpINMyInK+L45u7PSxn/NSskgr7FvxYp1gkP46Sr/m31A1zqj/yPKYT/I3IsX/+3
GIL9F5gpsFGQHOCFeH+MITjQLLF1+Wce6TTfosXxdwwaEoJJwQOiihNYwvoPcor9F4//D3KF40vp
km5w/4xWgSTyz1oFkhi2tAt2jROOkP9EM0ml02XazjC/e8E0QdtsE0V1QCxRPsM5yoyhAA6RX26N
c5rXeKNNBaWfIXOi+WtqgT88K13Phn6MJ5L/aKYk2zOSj70hePtN7zMUWlVyse7zFQ97GILONsAO
4op1CrgUIjRb+4xs+Krgsqy88LUZuVFLNn8qvKB1WPsv3YT7afvGOSgoYpTK4d7pzByoTM0T3x+H
NUxtVEcO2zeqwy4NSP4j4PW0FzUwq7Qq7uPQ5MjcTKfCLKq99L2TD2ZuRWTCg41Y4ZmY/OcT2UeO
cA3E3iadGMPG5R+z7lsV5d3sFF8Qhbu9cPDGYtvJOPine8Eva28Kkl1VTdRLE6PgQXKclUcGVDTn
cVLgHeTy2RXGPUna/rsBFY2yCx3Sj7jsjRULhiRTVyqAyN2rYDNW/WvXDAnLEcaOKZf2otoR6kpf
xLturJN1HYNHmhscGdlkYKwMq75MJhD0kZ7ZFgeZSbqpuYGSyY7fYI1romAtV35vWgmjfqDZ/lbl
cUv+aiBq4pxAd50SN/cIb7iEw3vIUOla9fMVFDmOmU8ylwig6vl8coG2rFLVGpR4DB56nlhVuoJM
MVZrvwletZiQmRc0tYzKB9sNkzNN/W7XWIrUJCWeVVrVj1TtK2ifDuW2rt+60AJWVBTghdM2gs0L
fHQe+2zJHe+TBEt5HhJzNZrOqXS6XyoI2OBDuL7pG25tNZLgpsoxYOxMvQPrvcN+rE8Q/vAnkuht
zAu18yoGvKKEyAsfLSDIwHbzgokMpicJroPjRu/iPOmDWMYDgcNZ9NjjmWXY3BLjD6IrGovW2EQx
J71UuveZKo/cnxCsTae5sUzyp8y2XetCXzwjxKNwit3gRtUlNJMDPjKVUZPXfhcjcxWdvSuH6c1T
Lua0powjuzXYa6YpFL9wO0/pg6fMlRQya1a6mh88mdSQ6atla4DqEmSiljsLfjtX7BsA92uM82xr
cjrfqJF1gyqceJFU8AcLjZtrsNaBXAN7JXCPSKAeBm6XrDkHsLsj+r2axKXw6rfUnL+wg17LKePm
IK2P2GnfpqnHBlAgWxgjdLDJwKWfs6nVvJkNpizA+sB+pfiYF/mlGEaausYPFeSnoie9mnj8h1R2
KEoNm1aG7yLKL77NuEdmjYxMD+ZVNPE3DygmqqO1FaXZupUJCV97l6flusebbMuSgHPGnE4C3c49
MbF7NJpgG4vljFWdZxgFXLLY+epzE3jieEARYSNgnj7qvPtZFt1Ltxgf/YL/yW3/6o/ja+SDWren
gPcFU4cw02j0OMO7XxpPLTYr9+v8ZFE62jhW+mDXXCdNaBcG8h9VW2r3YjRMkD7Th6WidUAwas/o
icUV1wWCKxhw88BFdMBk8TzGz7yTDziqO2GHDHiJL9sONvS5QZBCb+tVflvL9ovhSFY2Av9hHJJz
mpCk9PO9do14RQZjI73kKI3hll73NfGqY9Zp6EdcNF0PpDvH41VugNehfgdsEi0zsDwq0LU6eH1T
w9YXL9EwUWaK1UPnUvLRQbdO4ukxHdMX3ssUsPX0oCdxluFwVAuDACg48aqzTTvoedC/MUTTufTq
9pjk9i+gfUw4mEenVvZ2brjsiug0T8E18kDUT1Hj0u+Q3yAoj6blM5UCaecY6muQ9yPowfAXEY7N
IKFghi2ryJyAVmJrkHXhljTgK3pLE63gYgyQsYWtXPeXcqYHbTb5AcWvRxN1ml1qAQkcZfXBlh1P
fgPoZd4mX2z8CVz21F3ptL7vp6jYmW4YAsJn46Nm6H7FL1/yyI1PtMLp8jUDgWqa7UMGvj3Lxa0k
H+VNs7HWI7k3TsFr1w0f6em88lpiES8CYBXGEgC+B3srtt2H0Qryc2O/SK977rL+vTbiN8+18g2d
GLbahJUdCyT0rYPcwevEUzun805JDQodEtRPtijGvV2H1rWYCOoP5lDfOxwtIF9lj73hqltu5d2K
OPj0CuEh2pVq7M8Rv+e1Tt3ujJIWouSHUP3ZnIhHxmKagZyftMvdNNolDPPuGtlT9BxVPNlrYgNp
MoIJKBg+duYv5GPyx368Rga4h8b+g1IU1YP0K/KDXTjzbumGxn5uaGV98UDZ/t6dmQzEJvPOjZik
C33MC9YjEFaifJWY9C/Sc9azjpjl7yyb0F3MvJPo5N4Plc9qo3QwFBf8SE6CRib/Cfzuf2czTfz/
q87JZ/zj6x9Csn89nv6h6uz9hReQA3qOKbO/5l3/lpK1AO56ns/92nUpOv8B7OcuKVmXVhpzdahz
/sIz+mtKVnA8dT2eUHCJ+DJ2OP/c8XRpMv9xZpTPAfjrprPkdE1+jH+iD8V2qMuOvU5Ao165TtMU
Pi0HVZa/8rnZx44TEKgcNGOTyxU26N1uOy3aZbqomO6iZzYdrVNY/g5BGoROQ1gGPLleLpNTZJSG
KbmoqCsP0W+BlK3JjIGPqnq2ShYYnCF/jqVfsz2Wvnl0Idah1d6FRXidZ2s94iTaG3p5vbOOy8i5
U7NEiG/49aB+0ZGkx2g7LvIpicUHw/Dkm9Atqn1c6hpcyMCSkJGHzlOt3WYb+oV3nKOAphRW3aa1
gQa4Xp9fiEwYydoDr3JxCzO6TFMrHwOKJLuY8/BrTZXPgl29i3NQrR4u4ivia3toEghrlCKM+Nun
F8L2QzbsKfBa6kZ6bDYYRtReWxLtqynN6ejKzuSDyw3C9lv3br23c6e/mJWJF+TQBpH9QF06j63+
uaIawJSRU85PaViNMNZK7sm+e6U40Oxh8aQpODW/e227Wu6IfnQ7o7CrvQ8Z8bEcc4ZVYMsBUAwE
n2wiyPx9gJoLQ7ifoTmVRfzW9zlH1bLoucO6DOocwVTkpKC9Tq/merk2dNh4K24nPEJ4mLtrYrzB
xRSUbfleESHC3rfI1YTiPjOq9KVNaubMmFRFsu+r/uJnXgHTYjCe7FypfUOm0CG1GZvfsqiuoRHN
PM4sA2h8zJZqkuj+GLrSY4kzl9vEN7KHJC4ulmOBLzUdnfNX7dXqU+YsRffwi8+eV8xHi4AqTlvV
cAitqwApOs53RJ8/Kq7oN0SDm7MJr8IkxWyG57Gcx21klhxb/WwZuxIpoiQvU2fFhcA9EH5t0w29
pSZjZKq2zi6pkGhd4eJuQmK2hDtb2zrVbho/51GB9YjAm3F/yRF/nL7Xe5EHORPqLlD7ztSMWliz
tTecobxHfpm3djFlJHkGMjiIUFNPQq7hlUH+lsXDsWR1Y2CaZs2Nhl+bCo3nZhzVXobzkO9QL82d
EfQDgKKpcM9FvlgGtt2Qds3Qb53Rn3as/AYIN5Gf79Au2mDNtKy3hThlbgTdE9CMcMEYdk+yBXw1
LO65QUIs75loW4HeZ1qxAgufGE0ZUjpm9L3PdXgrxWKfMssSfZDfaG6NIWGUjb1Z/lkMA8f04csG
TamJbDNSdZ/ExFYcS+uL4xWy5ZPK9dZx4ZYbY2DvfVDsgYVGwW1t9Hv6WR7u9lpYQfYtK11cmo7f
7tr3BvMsMkXBv+bFxtFzHjcpb9hXcxrHX0nlUjfqvCHE3DC9W0UdRt38/k5VkQ3MSpHJIQZNfr1m
BzYswfwb7IypQhDK9cm1EOYcbno7DM+t/Vv4r0KLtOVoX8EKqp/S0f2LW/d8yk7aKta8nck8T/ww
d6GQ1TbvtToxaGmv/TwZPjLm9Q4y8Ti+pw39L0TTsPjE8GqhPqNJxyuDwEC1svEo5nMta38+Oqrk
1u7kkfdis9/0DF9GM3qTm8y2ZVTKX0ZN/jBs0uoYsFUz3HDnYYbMgAeKhjXv2gDW8U2ClPfLLMPk
ndchKkLja3fvSdX/zIeWYfS8ktW1kzK6tQO4K+uRYppgVzpJT6IOM3Ftjd9PMiOPfzRIvUcvYO8q
cw21Ix2rt8M8qqNRpknJQWmifs7WT78yiEJv5ahJxaexAKwUJB8D94ptXtTWYvRNz4IA2vwQTzmn
z8lwAVItrBxRKGRd3tn1fdX3VP6GpqP5yCHqqwIFf/KHmplpEk0BOIa6x0Ma1DNrrOGLw8gwd9ne
MMj6dcLepKRAfvqjEaenEsEnpZocSnhTYDNXftqqnk+0Bja7P6l+WEm7UdF2SNz5NWjrwKKll7rv
MBrb5kbVNTObgVNOP6ZowVg6OPKQYcg9y/VcS/u2TWFVHfrIJ2lVuLHbHPxgpuYchpy3E3kzNI1N
t9pTxkErE8wOEW4+BKcYVIWXxYg+zkABW5s1fYC0MOZ9YxHvuAcT277BrkmPPsNYMY99vx7Irk0E
WMEz2HeKEOjJ9StxKgZCWDd1X4QJ/YQ4eehbTeQ0ayBr4uYrYBU+DYqBMla2tgcCsSR4LSg5IU3U
8oaPltWYD9ZTL3I3Qy1p1Vvj1wuLHXgJ2628LW+MFqr8yrH6FuYa0FVkql5RYsMhkZdEtN0jx3rW
80bT/gmUAebJXPKsXKejZ+hdKKsp27l+Bs2vt+zowQ6l+6jD+rXr6/qVJhk7StmoVPIsbKvdo5l1
zU1lK1C4EwrfU9wHxaMA3/kGViJqH+raYRfDL5T7E6IRf4hMhipF2KitqyBd59IOrInv2eQIvu3A
Vk8NKnJ1jBUm0lxkJNCiwe4/ROVMn7gi0EPrTuxJj6Pn2ClNlLmuwmCl2xL0hu7HNn1v+IuL8a8T
zIC0aayWiGNjbfIhxPVhBBzOa96QOZ+cSMP3mkouVZ2pCEsQKKlke01zlu/YcMTe/BRjMfc3/ZDL
/fDbMq0X97RILfHkL45qFMzqaBqtR6ayI8tBDPsUWPx0remSKl582Qi0/zlFNr/Wv23baXFwKQXJ
c724ukQAWE9bnN48KPsfkW6Jk3i9/yw4etT1YOyNNCArtfjEE+nVY7F4x37nYyNP6FJUKBd3mev5
TGoiNy7/U2Rqm8Pyv5apV3H1+b/+/f8Wp5ev+ps47cLuFrCMhGQBg5EOUNd/O/17bHRQhUNk/it9
9O/itL9gvXlamR7PQLaq/wA6Qux2l3EO7gUMeNBws/7M6R8G7T+c/rmX+AtjySSygLvlE+n7xyCd
pAw9BLJGZw7KGiYBE0Y3ZmzFb4WoEWji1JQHnvPBHn5iyomaNBehg9x+wDFpH3Hwce48lSF3UASX
R99PHKIRvROuuULcwQiUuxrK3wrevfsz9uP5HZWxBB6m+urCPSV68/wG/SeMXGJ8Tf9hWhRqWmqz
gNqSjo3JbuB8VxiD2AQeOH20oXHjJV5/Llsbppupi10+DPkhd2Mv2viWnT0JPllWxdRGv4RpiHPm
VvrFIVFDAyfplvD3yEnVZAOpIdg2NggNlT0gF9eOvPUjXB2u5I3JBnA/MeCA1EDcYOnvBV4q32QT
xZ8US4p2pceYiohuAmPH897xtrKMdc3ccj7d4gClX2U2wslLhq7/HCM9JCu7c8yjnXrNmhAl8QZM
RhLU0RKl7+x644y6uDJ0iNIwEaq7a5mkZY5wUKTdDLu5xwTlGJw7s+YKROyvkuN0O0vH2kXa2zCW
MpM+i7bB7AuYSGTX4EcKNIhhSOB+ClNKRg+D2vr2tAZfYZvjyWnG+i5MNOAYYNjmxY9s72MSRRMc
OhG7VyMuALlYZnF2LNe4g5hbP0wETGA6zJj29rIkaZgWYA2ureuksnW9qRnfgtaaJ/VuSCsCE2Lu
d8q31cGH5bNzbV9tptodSIrLdueokY3e0s67u8JgzG7VLat45dQwqhDDw31rWKIgyeKgRoJMzxHM
rKREqYWMAvxjoJxNHqc7p8TdNo22Wa4C+rETPKI3cKL9j8aOiwPZPuNWdW39gwWRqeMcn0e7rh/6
UzTzmG2DojkSkJue66YNNsM0pDsnYa8z4mXzSJTFYa+z9Pdo1PLI+gMnFyjjOx1N7RfN0R6uSlWy
bszfBa/tyv5F/KT7AHvJ1HtdmyaYDCO+R5uvL4Y3UaifGqPaycZVZ7/R0dEchbXu7Y5VksCJMEkL
r7sjaiYOrPiMX1GBRmX4mf9p2Mo/pKOVXCShQhuob8oPSa3zQM61ekpHY44xTexgHzXZuOv9sfzp
UGLi5lLK8S5Pc+tLm4keKW8E3JMl1KnO0sOqdULzPKYWEyWoD/mBQoCfMrromLf0mqJLSDb0Uck2
2gyRL/ZNLKqVNbkxi4P2aD1LoBe0VLiSfWYiaA9t1PoLQcz41kZuM6loc8qv0Ay+B3S+F59lrnBH
O9U41+yRMwHTkI3j1MlgFcvqEbpfli4GR5uQYuIEQ64yqOL7Bo4nFEtdbin8d9bjQELGpq8mo/BV
gbtC3aOA4q7zOMj1JU6dSd8PvSjJBVpm+zOIzeYrZtHt0ndsgtzYfuXkq3rQ3VNupNadTibjJa80
+lrbZPSvTNRgWo+xiu112tZI36Dd5Stj74DjRyfmlt4N9XBlC4THY1a08bkZJ49q0sgaaF1kkeAk
V+dP1PLVbVAeWA4Pt87wpMtN68bWfrR07W81FJkjZ3/1aY6+e/EcuonruYUCSQzE7+9R4tWFJk+z
iV3bvA1C7nFJf/X7R2+26NYkZ5FbEB6PM08VcO7HuVT3Vi/2jJuspPlp9fb3OMET9d/yLFt15IEI
RFU7kZyM7EcdXnzSgGPdn9iW3rqOWBFEXNC8m7yvXyvtvnpp+p0YYbkGtnArl3xVEfIQ8JW5ZWMd
pjz7pyOoCeU+hU78FXtU/yFpHTwvIveSg7IKmQOY14bbUE5hx6AIPR/mMZyfyvBhQobGr7QUmHTm
R+4QYeZ5Ot4EDP5xR1yjfiSrJLVOembgVERvLqj1yCZYaJrlDk+AS6e4VCDEsC79re8CWo/Vj8H2
XjiWrUuR16t0/AxLAQHILVq6VRHjUZm3yzgF7Ss4sp7buCsTV2KDLCeOJkTOc+Ga6nNux/DaJ37x
zpoNQ9lEboYtTU7vnY00d9d0YECYdLHelWIOthVm8EV+udrxIaOOoxd6r6GXRFtJaqyiGtqJrTX6
kCNgYyQPQtO5An0AG6SCVUpukQXBRyQCRJvBY3OTHN6h95Linu6YtYlbwzr0YQLYRtlN+wKHyb+H
F9JsJ8bsnjhYzvMqcsyRu69k7saiTlrczGNFtrZ18xfJh+/RNsUxjoeLXY87sigMPBmoNU0uz6Wd
7IqhuBMdl5DMb74SiRG6GI6t0FepYrWCzbmG6MVMNLka3v9NgfI3ihsoD9NWhHDQRq2Zf4juOhWV
q1hVF1VEL34pvnJp7+pZY10wr9MnV4nAoJ1LpvluFnhBcp6nqMG+7q0dW32/2jnepCmVOTC59rrW
cP6mCkqFBeMoaK17w6eh6/lvPF/eMnJJZOS3GMxAjZv1kPjbdBQnWbeQjuNXsnqr1kufZKZRCADi
sSErwe6Eu3IcP2ouT7GTPwBLo0095k95V5AK1ChrTs+VmVsU6dFXcsI/o2xsOSMUNyB6zviBfBDn
7GuElcWMZXIKtLifZLRP2/DSttwAPBZOi57bL5GDVW1WBx1Gdy6MFuzQejsNECkkXdDKRGNzwyUc
H79DhnllrR2TWLQgIKd1HMVPafUZSFoAsTl8+3674xiEIzhswiLbOkgy6GvRrkiYSoK6ZQX2T5rU
d2w1X6fCwX2XmzGJ3Y01y0PbOveOq82bQVEBhc76gqG9d+vuic2oW8sqXkHubGa00anKtpnpvRvg
zAzm1G9K4ls3fT685cF4zJcAuV2SRuPmOLvuV5F6H8pXO62Lp9Brtnmc7HQhX/vCZyy4i+5CZ/5w
3PjLdvR51kuzgnNikv+sMm4gTffQFtV9F+nHhn/Vh2O0naALjIE+drQ8VnbDzV96JrvAlBamaM0d
7cYkJQbVemapVvjzjv4fcb0RjPvEmjmvYlTgiRs7vXiImAzF0NZdIhTGfVJgy/Zi6xTeI43A7QTp
n88Z6t6NPAimOm3XvY2W8boehRD5hvydv1nohXbfrdkxPtRddJ9P9o/eGgi0JLfQ7la2MDhFBHeD
fOTlD4WZZ1jnYUZHpCsNbu4uK3P58Fmr4simxkddy60MytuE0URSjAd7LN+RhTIqY/zdAMzkFU4R
eU1PzV+lTo3/7PQ7bcPkjHX32RXT3s2edeG/94N/GQT6NhpAsdYZqyERsdF83nG/uCrWpA17h27+
rKBuzv7HZKYS77Da5A6r9aUk3V7Kh9LCxmQhR99AtzqA8b+ByzStZD9+JH7FfdagbwL1lzwVxWLa
t0jAy+U7TTLO+AUbkQ6+Ko9WMoFgNawcea+MN2E4WyudaIwvXWh1bNkbZUwv7FX8BNLeW/a4C0z/
uHe4bjjcvRkP+ZnUdkT6K4v8cy96vY4pfHA6qEVxCcM0OzqYW/sUue1LpXF2C61jvFZxMVx16TfW
LsdfqC86KOx972X5M/ts+lA7zNKPbaeP6eS3W5b01KOcOMGtHXCtb7CMgnUByXjdOnH7DlImprr+
v7k7kyXVke6Ov0qH18YBEuPCC+ekETFTUBuCKgoxCAESiOGN/Bx+Mf+ybkfY4fi88NZdfe8tQEg5
nDzz+R9Annu9/YXmI24+Is5Is9Ws3QF77Uzb+1v+qkUOTdHxiDg0IcHDTQoybbaqWfYoqu+SQyjw
p78+zvmOfvb365nuK261T1YUbQfn9P3yChAhw2pPDkVOmjju5H1jBqhkl8YDXX4r6rug2eyUOBCd
Fav/XJ2v0QHsKKCP6vS0TkvnOm3Uzg+rhblv4bRe9MoBNf2oqfN806DsQJlmsE9bAI47uyMojc03
XRu6qxl5ek5XUrsHQkaFyyQgn881XZB+AHHD1QyiKqgQqSg6JIfsiXZ/rQoKn8t29e43ALHWneeq
ku12p5pj6zSsDxgMEfAGd1+9Ew0sIFqQlfPzCYWyjY3yetS7IZT2MrcHa5vTspskV5yzV+/9cHaD
S5FdTGNfnGJn17v6vWPjbDoAKL7vPx0S+QE8cMS1fJYTkD/qcnUra7TsIXh1qhV7ak9usOsVOSdy
VUcIK4qzSd90VgVpPtgQ2/fq3vF7hys9UF/3qiKJxeXsVp07jSfaJUiI4LJQzgLHxe24YMFbgph1
L8zatKC4tnYHtBGasF8ejWJS9dpnhQsLY/ae7x+zxmo1K+v0xbpcXd7CejfvF2KoA0q1er9St386
vKhpp5yUiMeRhlT5gc4HBT6CvtMDaoO0FHSjffv22Tte2h+rB36ZZg7qGJC4rSokw60HuF/rTg5Y
Cw0ibNazB+HfG043SoWrAU3+GsiM8k6p7xGDOSTVIgsLmoosnuczAZBL2gEQrCpzIsIg7/ZQ/q4P
Z6+K3bEZ7SmjjqggI3DkPt3Pe/G8fB1JNY8ApnfId85BcS8z7FPM/zoNOXOwBEao+4W65Kf3vEeS
xwvMUNpxRRayrIna8KhErd6pz6D9muG75Zh+vk3yKq5uiPDehw6WeQyVHUyjQQ/DkJ6UxY/jXChL
zV+PyGmTFfAqy+LnXbTf26ogZ+pckhaS4hgX99alJ1zyIsDQOrfbXdzRZRXcsBRIAGmA2XMHQEae
dhVQOKvucfzodsg5cxGFAOkeMAaoWCYPGqOJPDgXLPWDvJ732U9j574ou327uMZcXTTftrdtB6tz
n7uXsNk9uWPwJnbUjO9cTY1sK9rfLwfq7OkvTZx+R73Ro0VRAGtAydv77TxmOc9IRa/23tKij3Sd
1Dlrwnpg+mSvqsS57DSHYA41SYR7NqmirlaAUqu8CbJy7URi2J52RBOnOlEG1rwVMXmrrnlRTY2a
0dyZa6e6gl97rAWAGryhgAvtLSnMfcJ1erXp/92X9/854G+Bvv93j9+/FVQtX/b/8e/ZOj3/tfn5
a7LO//q3fFMAeP7Pfw2Lc7Xf/OTf+/VfL/vRbU0GK/mr+/wf5AjYJ/3tJew2/oUk1DplLf+Vp/q3
l5CPOi5ZqG2Ot01gJTr/dwZrAyStHumtPbdBbS01pqTE/p0iYLu4U39JcWSr5zgkWf6fMlgbNgPg
v2cIYD+12l0wJGjIB1dwbbu+7/V4n6flv/5T45/pGHDhENC1dU6Cu7iK6Xg89MhHE5Nc/skn+V97
/5EE+o+e1qmTswOlkxf5Pz2StKCrXevnO3Sty20eF6o32QWORzy6DZSxcbyrbk0OgRPSvNSsRq1v
9w4QDj5HFCh1aFL4Lm/HOFtB/XpX0WNBuvRlvQW2ydH0lKtsAxBINwS+JSRPL1x5IH3rdngJeoKG
gaJPf1H+eegsKOKGKYJbgJdJPWOq84vgeuc9R35+OvIZk1AjU5+cRE1sVd7ih8bB5TUWBcAGXhGk
bx7TW7Svcu9fk93yFrzjw7Ib2lfUscpz8ozPY7Rhs/dRM4n6zfd+vsFzpxsqjVI/jVZe7bsImuEx
aYZVXASXgFT+xY5yyTlZurVFPkR9NJizquHjSJvhPWrEDVUFIKv49g9JY6op3/EOH2B8HLcWz9Jv
bkELqYAR2JYE+8xj/qRBLN3nRX0LcyoCzOPb5jbll6S3eMfFtBFTm+8XcZrcVEtkAXC9gBUJ19BC
ham/1VM11Jf9pybAhJSZeszuHvijXq4ehAVFK34kHXP0b8M0ognsZUgbhsPwwo2cLaNZdBa978e8
XFNDekr63Ze4rk8J+ADZdDXK2Wm70A1TG6S+o5vSVSCwyYspBh3zDtz4NnwkPQNcmmjKuzdluQXo
X8JMB8G0IfBGf9ExSOcG95xuiE500jTV1RhMCUvso6rplXcLrsmZ19ekmNLFaerIw/Cc7Db58LC8
bNxKXMfPAPVLuKxFMSzH+E+cdYdsunVTN7khORQSvKf+OzhGr+Q2wIHur+bdebMNGqU8Rvg2/fvo
GJHBGD2nF27+VnseXwWv+XVM92FDBu51XAzf0wsQSeBNxs8JeY87cVneNsfoGTyZ6m7J5lA7SwGo
La0VtbNw5sWmHGfLVnxwBb6xYokp3Zw1Z/exo9uyTM7jZ1wmJ9oFrrn8GVTByX8k7bkbX4bZkIDl
O74mf87DfU3sc12yV47sic+nOs07A5IPvYckvCfvIf3dTQ49XpO2dNj6lddbVPHK2w2PSW1wXNfD
pyGHWANcxmGi68l00+w/+QoFKeOj3zKr8LDZDR1piQv6V7d4NaKQ08sgriLe885L07PSvKAqS1A9
zknJn6YEEk+VyTvONtfkMKx9txlUW+88nPfmwXdsskfM6vKQbniZ3oLd8py4phnux4BLOttL8FRd
Bupc5btizlWc+nvoyVISjnu4QV2ffFfV9VNVqtSVOotS2C0nS14+o45uqo7eqQyyLj/BKfXP3s/P
N7408Q1spQG4J8o39tjWWJKTiDaZ3JzEpz3pdXkSd21Z5+fXVTwVBWPmErBscq8poAv2IcVA0c7s
zFPAWtviKdviw9PDj0x8c/cz1x1De6RyaB/FXbQ5BQ+PChT/4fUgKjvyDvNocBI5rlPLY87sKjyH
8/81Hf4A8i4wB9TF9EyT9eyIxVl8OpoDqwh7CuCrWekWO5/6T1berv8XiSbiaychI8Zu9+ILsuOY
sRUsDnMZUAfO26TBcxGKmLjKA4etBetpKMreTeMjM3zprT6/+G9QisFeTPfCDL6CvS69vbDLgAGx
hX/3XoZU8MoBdlvsgfbqAHkgatyH7FXg5vgVIFVSQYjLiR49qkW57Y5O6y48gsfFx8jRacQR4zgy
F2m5w3X0Dpq65Fz1ovKT9gWsQCuq/1D9NLr3XT+bZ5NTeBsQy2EKvYir+LfFOrZ88no6/nnU8q8j
exu7yG14W6bgaPSn19TuKcw9jWeJ09KAAZx0x6domXXG1Z2Kfk+8oB8aSnFHu36lJEgvWvxmF4zO
N+IdBEA8QFQXuHiNlQTcHeIg2Z0pkERrLDe9hpaXMg1xg8PC2yzhQLznZBVWQc/YP69+x5xgjnap
6fCgfxmi7Jl7QltNSOCp7Jmkyxh7ZffLckj7DryCIXZ4OsTZMn1HLj6/Sjn4JOFXzkGJ4Jup/2X5
wQJahqFOoYoBLgRhqTXV1DAMdt88MKJtB5tPyYHKDbaYPmpuRLI2bgkG0vGrwddgAINTJ5aAe7FH
Xss/h1YysN7mC7OYUcB4amIwnWZqbBk5xDIwX9DZVXzVLMnxRa6z9LeDDgGNFlBVw75ADMLN+Nmz
N1f5xUAtTX99ItPxrLK29l97hwF3ss+qCYNweHj0RxOZGnAORXDujwd9Nac7t8Th5dm/J/5erSRB
S9SChoIQdCNKR11KO0V3ePPbCkeCfmtHzdYeJ8nsVFdV8im7IqQuWKWqpkaTMCanQ1LQopviu6ky
8fHz5A062/ImuonoyO+mKDRuBUlfN1Hpm87Em9uAzCUq0eSCld9U4GHolXrDNrqqp6+q4VXwoDRs
RK5vmYMlfdqQ9M+j+s+UTmkaGoKV6at+QHCfA9aXeIlkcei4Jz6a4odgVB+ZndjDYRkexAwDPvpW
ParLO98D3UnARLnPXUctXrxkFFEZrDtBS91Mh9fwk3kUzQ8yymQmDwiMjlh5ljPTM4yVO4qN/xBU
EKG1kbEg7gKBIrt9K1zIjgjP/kG2WOWU9PQOS3aQZ30zYLDzHTJJxKjD211N2wmN45PLVpa9zvlg
5xWKJ3pdpohpjVbHUDks9uRZna7kHvSQg4JLeWV6lnQyQ4BADSkgkHo4HAwWxBkYBOVLbPde0eZG
bTvqom6QDB3WvbOYb0aT2VufFW4guWd40Z2jwTGC7uxphlIt6ZPQyulqe53BnNlo8ifNQe80QYql
vV9lXJHHlJ8wp1aAh48zY3UUu3EGlgWHGZzFAqgPpKjloMC5/Z5pq2adfNRTYMNgDs1frgOwG1tm
R5Dqs5z2O6JAQXv9ztXKTftZKgCtRW4hXSCXj6dsQJanwNLWxw8jNuNMDDtymAneGAZByvk5z04/
K9WDKnMxhDzsWn3n4pv1wl8zewB7TbNtkN2ZUC6uo9sEocpVlv1/DSK1ebBhRwRdFrRZOrsNnLSm
NiYwZxmQMyh70p6FmhxPkQXiC6mAW0v0eMcKO3JqZGDJs+L5ld+THfkOnzo5iHBpR3+N24OPh2kL
mSQgu4pCPOfr63J28EkV5dXq9ycXcTB+CtqG6NQbD8djJse+Bz+IHUZ6YUSWYdbEJbB6LKWc8BvT
8GHpyo6OjAAWhfI3ffP33tEbn/oAy9vzzV1+KhFYJtoM7eQsf29y7HLz1eASMf5Gk9bfXURrFY29
cSWm0ykKKmyxbeenapzzj4+LiHXsDYfeN9DlnHK2IP5o823uEAwGX0jjd4C0giyu7Ks9hD2eeWYx
pcErzTOnTzEYVDE8X2LjsPV1+YaZFhv7JEuNnxz3X6MGBjqw1AYvZZBfn/YEb/GvQ+vwpwzmAJKm
uH9sw2SZC3Di/lh4PWgdVWHRn0fIPXM0tJfVlLbLUS47ww2eUr8J2rmcu5xUV2w3c3foCj60RNBR
IwLPerOhJFgsRi+f63lpH1QzHXX6oA5EbLeTGVFSRaGs+Mh5rqOAOPbW8dAbE5hR7KGlLbsl38Mh
ioG6q7eOxwcVeBziYUysEaZZ4/OYTDexjIPMjH+Gy6UeTsu/KRNma4m0Jr9jfJr89tNU3zVW/ec7
jiGiWAc87MlLwF5D0qa4kQxDOaMSkMnWYE3wmuguNlEUuWKz6doZR/NN6Z91T90jy7R2s1TlHvnz
4ho54x2/nfnGfAMik4flJEn2UvRUVxc+QZyo4+9hXah5jy0g+XDz8K2wePiZVwvu0SPqBQfvIEnu
Qg5NLh6pyepoCvhPTZE6rDZRV3ZZyzkbRJMSLFFrBFmF+a5ve3GJ73qhlNyJ0aLfMp9qcZCqb1av
tWvuOp2/B+n6jfbcErtgM1L1ehhxI3MNB9NgKAJMKHoqXhZmgbDIjNV39toSb4q+u0fHsdJrauVp
c8vRXu2eY0ht8WkVxU9IbICQ/0L+onahnrk8qAdfu1rFU13XDQNhnq3NPWgiIVzMBcttH8g801i8
YLvUnIqTWFAxiebuhHB7XuHHxEaoo5jA++dz6whocZOFPQ323cXvb7Ro+7beAUxVL8vMK7xxizrp
DtPXtvd7v/rW8vVbfIutGkQU85d67/qNxWz5uZUc0C8G6U5ycjG7WNM8foUEmhA4hYHJbbfzyJ6M
bPrZNwEuVfH11TJ2HAiTueXU9sze2G4fSaLmkVr0WRP4NJcfjHkbMDEDayp9HsUCwXxnK+ymYVgX
fPvED/N8yKtmsg9x9a9s+BzyY+rMkxWZtyzP3wlIbD7ajEYRzY2QAZAEawUwArLaco3Pzu/tfteS
VbU/Lb5+18WvNnYIKmNFRwS1QN79h+4zrzqL2Z8vrFD0/Z3Yykj1IZ9+v69MX3EpQ+C6Ps9cMPqF
Pwd5gQnbn7sc3cV2EhbSsWzEny/6bPwiGk3A/6Z4j4e5jNTqlWrh+4ovUkPJk9AAfuXmQ6jtCObx
5zht/KNAu2C026MYTbaTh6CDGgrEZrSlBY8A79EHQltNshmHRm1KxhQxgTsagVV7a+LoW/8NjiLL
SC2rm/Nfy0pq1mERRQ9xmfkRQwD5xc7qExc36v2XJeJP1oP7tdkdtCH0c/rywlu/vnDCLNiRkX/Q
HFzK7wSIqfxdYbhakUJHL4TeV01wJv6IZXRPzkOmaIRn9uFxxHGajMcfH94wBUnLR4so0Xen+8/M
HNCyQRaeGMPJeaF7DQZTbwyzWsOtRHvI+45UJhBC3OZIkmF3OJ2aT2MAv1NTTG0zRe54mugT1x8R
rGj5hIMVACTguH7sxlrA9MbjHw+ZczcNr60wE60+S+R4RqrLrqSUmVIWsf+pjbtLChSjmm4P23y6
/ym+aJbVBgnuozYmlnqY/GreHH1rP7c5vHaq459xTOcvSaRfd1BUL7pxEvyff5BJQbcbUV+SvvU+
ib1Xk8SCxVdbGhFoERYiuYgl1TbyCV5MThILVcXymPoZOFB4ISyCOG21RHtJnshxdsOCo0UoiBCf
u54p2wBZGptVd1cnetL2W9EdI7crDt+PpDl/rF+6i3J7U2cNblalezEqjVqYATBxsp4Djitq4/cH
cQkIwJEv9ARrMu015q05sHnXGZ1SzzO26IMScqepqDY8ecf+yauhnJ+9VIw9z/tAi7r5xUcRVf7J
e/rpJxWVDf8UojW5eJ6a3JlVsmZOKoY7lUIQB9XAXsSK/5V4djz7kApMBXl4V28aeOxdiXWBEeEE
R9asJn9+N/ChlstrDEiH9zD7oMW//P15X5yCt1wumxOAhmV9SQ666E7yeT7PkjOfnM44Gk7y7H1B
otb4hBGpwQAPL3LWPNRLgTlj1uu6uSBqJk3oCBIIUq80d7NLwPKl0lfEb9RKMqkBBzfXmDbKaE40
lsGCaaNILOOGXGLI6JVwjGNu8zK+zdPhftjlw87Rd0gfOKlzUPOsbsquI8U9HV6Ehtw9yCDR6ENC
6GUBKQGMnFzj/XR5YAJPjT6YC5KjkzIGCtisuDhM5fqhKv2WD/Myd4WaVYh7cA9cdMhK52JJOYic
hW0DaLDnbi2BOuYcHJKuyJKWV8a/NEtHSUl376CuVt/n4B7XibkIhvfWBF74jGffNGUIzPrCRMDe
R2V4kLiE++ZleiM3fG9v81aYi4S2zYySdeJ/gf6BU1CUrFKlu1h4H2+pP+yk3xL0aFPp+BxcA8fk
CY80tdFDgbLN9+2cWuEhOQV24dyQZUSLR1/Zy9KUqlSFLvSRTSVhKqhYDPIJQppRj3r83ObV/I4f
Myhjou3cHcQ/TSsx9Yh3fs17cucnS2M154cinVM5pgzai3vshqvBlfVt42a/e2cwW4LTlObtwX74
Zz97XscDJOV369hsKIIVcWUhZjsxqYtkvU55UVc4nbW99Uqsm+aloIgW0GWmE9pnxkx/XVeUfKPA
c7Y16ar+RRb83DzHzzCkr6YlM03aikeBbnQy6aI+rVUx7QVPw+MQPDK2gko7c/5dYC2lUqMI7UdI
NO04wXiYhRLRsROh9j7Gmd1LCkgQTwd9keFOHFUhJ7PNCOE58v1ZOPFpnaFoEBlDLSTimS2VW+G7
LQtvx7csMe7GNW89m6BGc1tuHC4hv3VdhHb+FzGbTbiTj8DaCX/E7UAhlrtwMpFSC5x7H8fgI5HI
L76Izg0dJKS0iEk4A3YRlsm5CcMtz0Y/5hse3LoS3x4EnYT2njNEwe+SW/JIQitHFVNWfijDdZKs
c8HJEVM4qucRd0RBHopYhjPm6Y8iJOdkpqW9ybohqT8Wf5ZnNkHeS8kqBWjRaMZrFmevJmBpGPYU
mYxCfIEhKkQE+9sLGcNTekLDtXnD+jwmhxDhzxo1jSMm2y3P2iufRZowLqtbs7wyPLDdDFv5Vv8a
jfZqhKGw9WczFnwGLag1vnCR5JyoOi6WZazhqlihTSwly2Osp/RnOA4Eb2OgQnjxbI1NyPpYorrY
eUFu9nhaKdiFtJcPBUWCmynXXNOQcAN7YZKg7CfJkkWTodR2MhqrQCea42JtEjY2XiYxrANpape7
zR/NCnN+Y679NZns34hWQ/MKPoUOLSf4/dUeb1iHtCfpZZYM6aXWb1ikgzkP84QxXeXurUnJvawp
6DNuCLchoZ7WeJtX3DZdk/kXOFvIqPj2suY1jZ0c4wepEjfx8IP/rLl6h01c4Yw9TuVTu3R5sRzJ
OpLagjnAhYlTexw/mK9nGUQJx7Y8BggTMSP+r1258y0bYFt/efvSHvCHQoDrlwJkFSba8Q5juO4Y
LjV28Xy5+hE09IwaV1kLH3Fd3KSrX7Bk6xZ7zjthg/GA2q/e87qpMY8TmbMnV1HE/qh/Z0+/+aYD
7jD/dPz3D1VcEVAXfriWdOX1QYuWnDwN9eCaifJ+OZCE+nSu26ZtWuv998nQ2Ap7CpU8TEIOfj/q
E6IzisGk8iDkNlKfi34UTexptEfEj3yrN1LRwFkGimQ04VBySP0t7mXhN4YbVNVtJufglWDObdBF
59Fms52kilvYs84xwh3BzWeQ2WwXtSSUwys2EOMxDMPZes17lg45YFi2mYg/lskSYbxcftyxYVlb
/CtPaOUDImNDtNS/9PU3QcCO+WhYIO+bInY9gnRSIgNdzdIkPGDy4vzMeBTncxbCeCypti3d4VH/
PR6W4y7XNKz1yXgUswbsDr2LP7PZzE60kClL7LCuR7PSLzjuma3c+SQ/BLuozu/N2IlfwXWTjy29
dTh3pgIhcdHbrhYudVDhzi/GFl0HG2nYafi9nzNsdUZOZDOubRsadPC9eFnYCcudLf//c4ZYNYgw
WcbrcMaxmzFIdk6vrwGiYT2bxcnMDuzPD1yHBF7BNbOtZaLoXsqJWVgrai6/jHINi7RnwmVAFN35
NYpX3uSmyiZ+Lw8MEO5b88qgte1sT5tqjdDrUrtK5bXsbXcdgsvedVitz8Pz8Li8JKvoNiLdnWgN
Sm7kRK8IKBeCXqRqEvn+fPg7nQ4euAGsjbIFCdIOC9O8j5xQmS48cEUx9FMTrbRaWJfNrw1B2q/s
BdalMMFkIEIUTSZ+1F9ED4zQl+zfFCaS9RG8BCYO/DmXW2vrYTf2F/N+tBht5hECaiVH29l6Yn3L
1huKI/WPOYxHIpLhLxElcuvjWIVd3zG1rEkYQcHYOQ8cEdbXas0gy3exG6FsjEecMzh3HEgFiIlf
MQy7Hv2a3aNosYkYDkdjAtOHUjhHSD26Daj9pBcwJMw5bB8GAMCsV4bOJ5iOt2+66FagUunFE8sR
h9OIx2KkR3hHW+rXXTySkY+x2sKOxgzz5WSNvJsgNBD9mUYSvNQVbSaHs2Vi2RbeUX5YMoKxoPRc
8YdffJQfeG5z0YCp5+g1KDqWt1vug+61G++SpxwfPQKm+DS/KzEmi8nq3QMiaB+pAB0Lx4l1ZEyt
yUU8F2dH4LGMs5u3tucLal1aqWKPfRKeVI7/O5r7oxFqCj/INGSfDCdIxDCTlg+xdMlaxzqcHe1m
WvKYrWHVS71OUIisrrDlHkeBV3y0rSEb0Ri6cBJUBuuof0l1FxjnGMqsE8FEawiDWmoJDUWCvZhA
RLNZ4lvzu7/oKyuxYUVhCPmJsBUepxqhtoWJTXyobcLmIZPXYeKoXwKpKysolw3N3124xRDbBEnk
yoSeRfasoSthwftMn6mFIVyPJyARCvSEyQYfHzYzjNlRMMU9LrvQYVI+H+Aokz5MMNHciO4FYrle
J+i+9mfJmHClh8hyFoOVsJLwLePv4Xho2SBH/WiAdpIHDtFuVAtG24kfvmKmBGtdwyN8fIu8NYGU
0XJgq02B9oyuxP2YWByjQPMvrIAVTUL4IyPBmAiPHMmbRJO0aofVMgtRTuEVGAOPoG0mzyS8jW5s
zdmE0KAjnn3L4mfSilyr7yFLZtzPLgZMK2EsMPn/+p2953xIKeFn9jG8DtFd2BPWBiFk+daESfA3
wobF4SrLx0M+PKtfldFqyvYPghjJJh0FZiIvH1P7th1ogWB9TGkC4x18Utz9zHdZK1d3ubprLMek
VtZQmadvHpmTa5Bb/eN3N7qEB00THEj3bGDKTA5knOjZL0m2FnW4WS7rqIRE/Djv0Za9thzZYayH
EGUPpdXOx559HLW/htdbk9PMizqc0bK+I4fCKuy3xJXnIM7Qrpi5Hf/Mapg3eemfzH1itQvwvkzX
vwdlUM073gvJ9GdPmDeTBERX82xLTeyC5fx1K67WyEfIB7UKxfyBvLNXMgRz3GAMyXSTDl2Ygss7
dv3Q3VwJ+BA7jxiDyqwRaIWF5Rsv7FormB1oBJK3b1qTkAnzAQfgj35XoTRpDgO0i9xc21MCKV3Q
yjg2D3Wa/n5Trpe7MW9YbZ0WAGGK35kXOBU8hsvTTR072ipTGIx8zT45lYCpo8MUCfbcuBVmyW1t
b2JveJp2F+nmgdCyAuu2vpBdPXb24kHALkG6EezMxCM+LU/DB5XUjIo9H7dklTjxdfiKa2ERtqGN
BoocOqY1Q9AZ7JEG9x/+wdair7+gLIe9pU4SqsGcRejXoY1CYhy4GuXggpIPFVhSsbfrhWQ7Lg8+
e4q1zFrSf5e7gvzASBu6HEBg7Ig8m/sAMkSEuHJmReDN6/JIJDc6P3/v9CzTVT8b5dAPDVw02gxe
7ebHZdZOWktKlKChFNbtLKy6aM9AN9obMi/j9/wVpIuin4VADA6sUfjs3wfnAZ2u6j6jRMNgSpqH
mhSWZDWGWUhLB2MJ0+p64PbyXjgaLVwihwjBgzeHmeDa5ODC239VC133a4FdFisE+ZZnOQF2Adzb
0iP90H4jG/BgezoAmOViTjp6DtrgJOqjZSIpiQNw30mYTNAtsQ63hDe3PoSDVmiJ8yZzuDTkkUy2
cz7Q8VDH8D5r4Fo+ZcXeOXC5Ci036n7k4ZGwQDfpjm8Ns6fQzibCi96wMwQPqkdQsy5awIgktYBo
zvDhv6JduAttbIdp9y+ejTnkBGZTkw662hX/LQty+CcX8K/8ThPnfX6zSX900foHSYKUKze7NJRx
2o3u/+i1WbhAC6ed48G4g/6XTYchIrV9vcQ+KTWeA00QidKegDodcpV+81TSqBrcpuTy9CiAIuFf
uanOugE9PERthS+vsW1c1eXbYiRn8vagREDsaQB1NnnNkPxxD7NFZ1IjIPk0tVVIqYFLeOGkgRTJ
g4K24fN90h4dYpoqAZiSpVGHRJ49VQgohZApOmxYDx3PHVLz0+47Ydc7kYbAQJJsiPsNowqX6wmG
iJOcIAOAWzu8u6ekIGuK2AQxBQIM3puEmyvJhPjtWf6jSLH5li3VJQznkq1DR+zo6FdxZ0HtaF1m
QaUuAZgi4IdNy6QI8ul9DqgGKfiX+P19YKjmitW2uJmuxH0Ncsd01e9Nji8qLOKyPk076v3dGlSw
2HmzMBTi4Dx8iaohyhTIRFl9N5um2y8Wq4ukBKZgIMcvFs4dglspgawlr2bVb6Jh3L4LnkJCF8kh
pWj59z7AZXjHx+SaTYH4cWRn0Vq0w91yB3Y3JQKwxqf6fKyLt+ntVGOnjmeaXJkm/p6ubBxnjZ0+
jm9x7/uyEmdaf9K79K7dNHnD7iJSsJ5nkSbX+X58GrvwV5cZeYDztKqkdw1PobMLLWZklIM7hFP8
aW43eQbJh37HxNIIJeN8BUvU3017k0qB0YgTPQ0vpt4n+v1ZlPLq0dHrMGguwUygU4D3+AS8cFOc
me/pLUkvohVUN8yGre83DfdW5FT2euJ0Uo/wHt4O4uV1+y40sD6u0wR85xJ7N9V1kgBJSiRsOuwm
9bE7eCCdFlQOU8BQJkeSusmkovfI9HajKF28eotsmZ1iCp/egPDcVU6NwUH9tBWYkbpcZMJ61+mL
PaDPXDp1MpqgedTrviHbmj7FtfUlSuP3CEsbCtnh1iNO7oEnA2gKuUhU5pMWQMIUjLYhXuQzZaZ2
xmveinJC/ZUP/kmFX5kWgeizaXj76I2PYYt8lUcpDrDr6FkHN45G1KLCmf1FhmqTaPTZqxjVLXQm
+DPNz1uc9GqeEfzIiGpnpLQ+454hs4bo3JWMK9y8axCXxNMHsqNzIJBPEYzga19XkZL/ZKFJwx1x
9IyMBWr1bjWV19VBdXMufYuSnHYi5U8Q/gVFImt31HRl/EMLLGM+3zgt4MtlWOKWB+CWWAuBGOiB
kMuVrNocxX3Mw4NWRNuqHhXzQ3Ae+/siiAnsf7lEPWjUxvEiy5H5+RSe1bvyMG177ZeAAKrWuNuO
9kfK2SRZZuUaANBVR7XaYxC3M/JHL1HjRi03hHhP5VfH2Hyvhn8nU+L4cySgbmgLmI7ay/amok7K
5JePFXtPRY50E9B4VPMbH49qKsIVd2RjkK/08SGcgTMol85B1HRPFxCOvJJQ2/J2xwE7WyGWwQIg
Y6MC5IzTeL5A3K7fOsovp012wYC1pPqCjLb2uvcBf8wdDfAYMYfLDTADwVLQ+p3GaO6RDg+y+1MM
7nhwWrJH6sOFPW0+Pq6LEqo5idJQHYnrB3aLFoZjxW/66KRUOqD8INPH6EdIJ0BTEJVW40wcU1fX
YQOvS44S+BLgPpEGw6XJy6H+UuLxrUQR7Qnv0Lv3Kc8OHBbffaoBTcQPcTuR7PRz7Bf+5SQuejWg
Fc3GUdkxWNLkB7c+tWdSbYihXQclrULyiEJqdX+j5BU/rGvQQ3adBvtvtDl0rx5G0El2yB1t4mB8
TY+30VmdVBMH8aDx4wIy/zCzExWwNzwb3Uo8glkdVj58zrPnrFMPOrnXrIW3up9uaLO26zvP6JWZ
BnZqNUudeeswceskfFDU2xEekYvTEP/Zdzto7qNVWztDB6uHIpbwOYG1jzpEi1N5/KRfI8gM9/69
P/4u1THYA/EIzwvvpjTPUcPrzdKmag5rmijQqGGDRd34gWun0u4czXH7usuMOiiK4ubVS6wGqQN/
BaVLtEaEaCru40yo45SV/ECjpXHSojvI59dKHEk7aYvThqpdVoG+p6i0WVKtKb55Qm3kSwLrs9M3
G4hhIg8ygcAMPSn4lwIciwSb/Q+5reKm9yt0uUzTIKE165p2Y3hf/Sd1Z7acuLnE8VeZyr05WpAQ
F0lVWMSODbbx2DcuGTCIRWwS29vkAXJx6jyCX+z8WgLbYOxMopwK50t5UjPgltT6vl7/3V3ym4Ni
ih1946UqvGoatJITqQ58e4B8oV0IAq1FGTlT72ii7Gbnjlf3QQ2RAnSUqukTAWR0rbfNTqo8VX47
KBllvzkFX0vPKsRohh3UL2IPFvz6dkRqrzZopnipWLvVFS4fU06yVp32/I2xvSyMisN0kaAOhr6V
xZYUj0O2L0Eqsjw8QDVJ8DNpT3LDa4W4SwCMYlMc266MSM7QfsADyuTZyapfu2DoDh7LbFHQplRQ
Zs1+9bGy9O25kjccRtzQd3M6KUyJL/ZzcHJRWpW2tx4Y0fKwvWLoIQAMICLAe1orjRENufRD6mH6
PCwFOUrYCxeAIteZeZk0h03aYZK7JRaBjAQU5F4FnVFRudlcU5JuMhCwNsfbuGjgKOkMv8VsVvAQ
+kXNDkpenSNGQkh8DhJpQPXELxG/YFWdOtj2dIMuTmzXlmhUGJMRq32TSRMVotBvTLvsOy2dw3Sa
Tcpr/nzSEK3FNR20V5nUvXdLNWlmM82Z01w/RRg256/z3FUSlqlDvPgZ87spf8X9NEopJpx1t0wv
+j4BFUEu1bd1i5aRvKgNmeP+neR2JU4pjk4SS5z4WllM97GtFF3s/wb+ZpEXoOSwGao8+bq+KpHf
yg2aUZpqhW+Ge0SEx8y018TNB62qHOFnkgMCmSYBT1hli/fg4dmIEU5ZImZvj45Q1/0H99qH+U/j
a6+RfOKC5Cf65XkNAUuUsza5HLMtiGNgjifvSGTcyeYBjnONZZVZF6Zls7IssMXy2ODXBDyI/GRp
Zp0tSsjdKRMVqOCu4Z4VmoU7Z8ze6QHmm+UrjQE/m6xAEPuN/kP/dlEZYGePCozKoUgNIMTF9SKv
d7Qx1rlSueD3tOa2M0QxATG/613q90Y/433fXumlr43y9GFvH8OgbodxgNTSpJImJUKWfN5+q9sJ
aFc8CnzqdmbAPIIyNh8a/GFDEcQM4M6VJFHYkV6myZHKFEY8mgB2kAi9zNP3jpjsgjoQYJtAZMAf
oOAXmVLzyiWJTOhaCIThjWmmy7jvoiBXt2gNR9IyW3xxjCuQl2tb4lkUA8gLJNwvMfE5zi/2IuFG
K/v1Uxu68tETMWmKoluGbtFDifb9B4+tDodM2VvNBnaQlXKhC/4/qLqtx9qS2OM6F4GF6RiaU8r0
660u8j5wf58dtrZ79cWz2gbfY28K6v2QgvB7M0/l0fiZ9nqbjN6etHyksgNsqm3mgbiWFneDW7p/
8nKb/RoYlu8rADDAg9gc/OSktqjXNPnTsCm4sKU8Zl7SKSt6sGvgn9KXAvbGfStsi2ANGM9N4G9t
T6tUO189gQWRyLHAnwTCQvcM+D8E3NwDHggurtm8pGoJQBGZTiKELZwVgVRt8rPm0xNVWs2mfWlD
EewoQEJ+lJaAYyudRgUUryCIVmzcTZaBelQ9oK5yaQFnEU8MyHpQxQtMSOiDRclh1wELDkBesREE
r9CV17/MpPOjVOMCo28BXobCYECnAgIHCAFOOYUthKIpJUlFq+WVTd88ABSeLWUWgqXfgvgUy5j8
NlkxvzwjK0I6u+BXemW3QVAWIASNm6/mJfEdzTLFU7hTQDWp8RhdDShq6ljO7KH30Ov2L9eMjhEl
3P++qG9ac/yrLTUegvQYFocUUylUB1C+2quswM+vKcaa34zr3o3yjMXflAorQZyZBashoKxhfQt0
TByNJcUQQf7icuxMHB324rVhNFOTISBOK1TJbilIo+tFS2Pl22aOm1Gzy0XWXGU3y7x27xW3ZM0U
OJEqWxRVSCYe3TlvuTeP1+kHZiVVKc++HdbSj1l6OM0rRm1dVhujlkuVV22JMFQJ507rC5Lu81bw
nUYHeAZ00K3Qqii7zIfJwPIjQNnRpQDtR5eUyNttOtblXXtdICpWwFQupZoBL2J8tawbLa+J8bBM
5Sw1N5nnLkAtEdR5nlTHxNpRUmFgfVlcVrDxl3dtkvMSe9RyZEmIxXgNv7ZsKsjndPlCyPOZWA/r
/LTukorn6F9REE4+ZcM/oz8XuZ6emd2r9BXorkAZ3Kk4NL2s4fSIEz2PSyvQJGtS0H1ipWX30rtN
NnHLZ08X91I2jyQPKumb8d2MwMcgOzdpk5HtP4xuZ3daKtPz6f+UWd0l0XfYv9cKNhsSj/w0IopA
EXJG1GpozEosR2JABIILg7IgDFzC7F9LIJqxnZJAySRlmxoyOK0dSaD+48bSB30pmGRgHkeZ6jWw
gYJhBQcMPnBFLIRqBPnnLQU/N7KbJnhR7bsrYKoCB3pSAHYDaeJAYt9Rz4EXAuaM9h/4axdgYmk1
gc8XgjGBfofHE+dEyjE8UGEedYLyu1L18SRHH6RyAVgzGHAx1NdsGfQP/wk8T+HVLXJcGGVAH2dM
wgvke4H5fWRXAWIAXhfYPrIba2rKL0iYjw4NqMMJ8XSAP8SeQe8WvMJjflYUEDBJfMouseIH5cf6
M3H8PDOHwJqA8MB5ged9gcIQDJMAWjpHqgt5RIpokblB95CEEeS3LeKp80xmaoPXoYA/rN/fS9Q3
C1646GWBCoQv7l8H1aeLcO5sezLdzN1e3z/66y//q3E6u5vIUQ6c93zX3zSC7nzT7C6C0e4eet2J
fBqG2G4mf+1L+5m6pwl964ZXvtlMuz//5HTGLhtEBu20/Y89DDWMhYM66PC+wpv+iszI4dmCDvQZ
vUMFsq4qlhItypNHE6+3+5hO3IkUwzosXVfocs5ibA4XfMenzzjx9UNGLP36O189QcSjUufnn2iW
SPE0ZzcWH1QlbOaYpOfgEQOSiXSK4UJaiklXsmDQP8KA9iTwmGbX7NJfynu/Ewzu+Eee/YjA+z0g
7xYj9PjdawnmNdGKkSr1cEVMPqN3v2vjT236jzDg6Cy9McBIqAx/MtImdmi4Pu4BOMTcxySzsWX9
U3vg6AneDsGOEZT8x2SEIc9v0bA0Wsc7Qk2EX0iZWsQIVOo/chj+gBF69IIijfIqZf+EWEzRD5b1
OSOM/w9G/KhsOOLn29FQ1QQdSmlvm+SQHSgGEQ6KphqqjL9gnaNiUMlzxTwS6QQdxJRkimaE0foo
G+jhoZsKHm64Iml8RkJST9KgIyYX9ITJoD3F0GgvEq2j3WAmDENh3GkSM1vWmUpIPe52+EPBoCc0
EZHnKyEZbkiTmLh2o5XQdXqZYTTs19GGMBImSzPS52o7aCnGUcY8FskEI3/MNAfsw9NjSmAyp0J1
iZw8Tz2pRUL7r+tJPVKDlkFD6XBhgRxoCT1SpOd7HCLLSaKTMS0nPASLdu/6J+dBS1iaiT1haJGa
ONMdkTyepPVnHUr0JSup7tWlAsGjHfF/YUJqcXcEzb2k119aNz7ZEZiQWFCquv884vwZGQ5pmYim
xnWu8KxxJyw0ItL2YCckEwonwqQH85keCRhgGjuH/6/LSCuRZPhVWts7j6J7D/iAjKRXdfJVdkRe
3BltBMNIxd0FBu/atKT/3dHDiyOFoWApu/BKdKEzenhdN6y4apKdrsNEK7XzEZRjJ8JIaGTATObe
RMLi7JypSE1KcCyWmkwntHRK15nZvROK2OMHZ8GgW6KG3ciJCNfZnYWIEWrcSIuaQPALIz6zF5LE
pGjniGcZMeIctQPdLuNqSQJKFgFc9ECkAz6cDMbvYDRhVqnRF870ZGhxXQkz9JdSoAF2J+PYkmYK
qaxzt6TVuB425oI851voTeGVH8gI89w5gYtNtCSuysSAlNRG2tjtfHEij/hgSj9ZC8sqXH9Cdf6A
fo1SbqS7sn131MlLTsrtLk7lwz77wj678/HzXWZH0jdEKA++J2mv6NJRdFv+/stBeDJMPr37cJ+M
Ci+z+/Xd83288sG19g+1/8ci7TCcebu/CT/Y7O6y7oxJlGWdUcdZHORdQqvo7UY+JOteNeVXdJvu
wpkL7fekd7GJuLRvJiN3fEB4Z8zEJdxyRqMujZVHNE4O2odXiKKNca9Qn8x9uULUn9nrdOfv+fNq
mMe+jDN3X/49OaYd6rW4tGtOr+OMuodNpV99qrjUsy//mXcmTwe8fw3txSZ+/FZfJVpcyozgePl9
6Ry9TS0K1Mcl/qs/evkNQdU+eqG7BHFs8mOHOZmHQmBnDiJ641K/Cvxg7GwObn1HHZUal3rLCaZ0
P98TEsm7I45hGZd41pkFXf/ltz2ld9SxYuJSLwTO0nXm3T2ld9QxuuJSLwbu6OAQRWyR8E9c0ty4
6738foq6Gp96I3C9zsvvJ/aLgELi3nvWmbq0xP/2BfSEFE/cq9S6/inuYPDFpcwwjw79/Meo81NX
+BvOa8tt951Dtb3bOn/LiVo43sk9L0NG4zLn1/mxfN/d+d9wnjKTjdM+JQrEVYx741+Ocv0cNfVD
htiv/P5kFrgntovACeLeejhn4tiOidguScnY5IP2KQkpAZu4pLNdLNQ9mTfhK5mCuKSrzjeE5MCd
n2C6QBfi0n839+Ob43Xej/7YE397oHDSx5eb6JRX8YqF++hr7DFup37t0I+Sb7RHXWf+y38BAAD/
/w==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">
          <cx:pt idx="0">10106936</cx:pt>
          <cx:pt idx="1">10106930</cx:pt>
          <cx:pt idx="2">34749</cx:pt>
          <cx:pt idx="3">9418692</cx:pt>
          <cx:pt idx="4">9422286</cx:pt>
          <cx:pt idx="5">10106947</cx:pt>
          <cx:pt idx="6">9421486</cx:pt>
          <cx:pt idx="7">10106933</cx:pt>
          <cx:pt idx="8">10106928</cx:pt>
          <cx:pt idx="9">10106925</cx:pt>
        </cx:lvl>
      </cx:strDim>
      <cx:strDim type="cat">
        <cx:f>'[1. ACUMULADO MANTENIMIENTO DE RED 2024.xlsx]Hoja3'!$A$18:$A$27</cx:f>
        <cx:lvl ptCount="10">
          <cx:pt idx="0">Santander</cx:pt>
          <cx:pt idx="1">Boyacá</cx:pt>
          <cx:pt idx="2">Valle del Cauca</cx:pt>
          <cx:pt idx="3">Córdoba</cx:pt>
          <cx:pt idx="4">Atlántico</cx:pt>
          <cx:pt idx="5">Cesar</cx:pt>
          <cx:pt idx="6">Bolívar</cx:pt>
          <cx:pt idx="7">Antioquia</cx:pt>
          <cx:pt idx="8">Casanare</cx:pt>
          <cx:pt idx="9">Cundinamarca</cx:pt>
        </cx:lvl>
      </cx:strDim>
      <cx:numDim type="colorVal">
        <cx:f>'[1. ACUMULADO MANTENIMIENTO DE RED 2024.xlsx]Hoja3'!$B$18:$B$27</cx:f>
        <cx:lvl ptCount="10" formatCode="General">
          <cx:pt idx="0">6</cx:pt>
          <cx:pt idx="1">3</cx:pt>
          <cx:pt idx="2">2</cx:pt>
          <cx:pt idx="3">2</cx:pt>
          <cx:pt idx="4">2</cx:pt>
          <cx:pt idx="5">2</cx:pt>
          <cx:pt idx="6">1</cx:pt>
          <cx:pt idx="7">1</cx:pt>
          <cx:pt idx="8">1</cx:pt>
          <cx:pt idx="9">1</cx:pt>
        </cx:lvl>
      </cx:numDim>
    </cx:data>
  </cx:chartData>
  <cx:chart>
    <cx:plotArea>
      <cx:plotAreaRegion>
        <cx:series layoutId="regionMap" uniqueId="{3F216F4A-A9F1-4F38-83C3-33458776A51B}">
          <cx:dataLabels/>
          <cx:dataId val="0"/>
          <cx:layoutPr>
            <cx:geography cultureLanguage="es-ES" cultureRegion="CO" attribution="Con tecnología de Bing">
              <cx:geoCache provider="{E9337A44-BEBE-4D9F-B70C-5C5E7DAFC167}">
                <cx:binary>lHrZct06suyv7PDzZW/MQ8fp+wCSS5M1eJCnF4a2LIMDwBEESXz9KfXtOMeW+9rREQ47rLVEEIWq
rMws/Nfj/vdH9/Qw/7F71y9/f9z/8aoOYfz7n38uj/WTf1j+5pvHeViGb+Fvj4P/c/j2rXl8+vPr
/LA1vf2TIMz+fKwf5vC0v/q//wVPs09D8RAeyj404XizPs3H26dldWH55af/nw//ePrnY94f49M/
Xj0Oax+eH2eboX/1r48uvv7jFcev/vjz+yf867ObBw+/lg9u8H81Dy9/4+lhCf94lQnxN8UZxxxJ
LhTlmr36Y3v650cK/01SjrSWmjCFmNCv/uiHOdT/eIX535TiGmsukSZEcfLqj2VYnz/K2N8I0VRr
oTDSmCIl/icyd4M77ND/Tyz+9f8/+tXfDU0fFtjMqz/G//etf26Nc66lkhRJLKRGUkv4/PHhLQQf
voz/D6Z0lFk9+FPj9NlBTzO1RUCr+S4k/2YV8fMqiklGhcQIcaIgCN+v0qh9c2pd/AlpdOpV93rb
5Rmu9xsX8dtfL4Wf3/iHHQlMBLy31owqDXH/cS21tk3w89yd2NDW08djiYKcQj9sw0fVZX660QoP
/MSzVE3f/Kh28U4sXI8X3eKW/cPotklII9NwLFejz0I8H/ZVypwdgcUPXveUlizO1Xr36xf/6SQE
hgzhWCDENIJ/f3zvJKWast23p1HfO3ebtcR03ftfr4HRz8GBLBQEYzgEqsSL4Gx9P1UpVc3pyJqv
RBznfUo3PHbm2PfTnPqir6KZN1yg9Ltz+SkHBIaltWCScEUwf97/d5nGl6VvB6KbEzVfJjO+pgbl
Wx6LIddlOrPv9dmc9/lv9gt18jIZhJKIQ94RItnL/aIZi8Fr156GMp3GYiurortUxXjFL0nR3/96
NQLA8NNqmlNEGdVMUfRii2JsayQkbU5TyR/3onlrz1Px1pmtaC6EWYqt2MvafJvNaN69+fXalP7b
tbVGgjLCEXv+/LvwshavaG1Jc9ryweACnzeTCSaZqpBvbdncT4WdjB6KaFIerqsyKzQ1bd4Ye1rO
VS7v+uvtqn2znNuTKn/9bvh53y9KUmj+v+/2ovyptr0KC8RF2qLiZvkgz5syXo4fpgt/wd8sp/2y
Ln93GvTf5bqWiGBGBINGAvD6fURkP+wtrbbm5I09pyddZCd1SfLtXJXdTfYp+9RchdtqNPCH3VW3
7ESusgtUbK+H98PdfMnOD/M7HPw5EFLx5wIHDFQAu+rHV8Jax2Vza31SKaLhNeJqfhtss4SrVVBc
/Drsz1H9MeoaUQy9B0uoda5fZOOQuaomomtPzbDurjgcWTvznJ77b873511p2BF/hhNYC/76cVfb
Qia/bRMsZNmj8KvKI9RIvqYkf1PPP2GIRFQpiiVhgitAxB9X4lplvRqPrLRTdqa9KIm+7Jsup/3v
2gj5aVPPS2kKjZnCQUn9YqkUamzdssJSD+xyv3BFVrbFeFoghLm9akqZL4U8O079zXiDH9J9XR5X
7dl0lZ1+fYrP6/xwihIxQqlgGJozIfRFcDM6bsnvLiv3U1/4M2Fm0xXuN3F9mSqCADwiwrhCWGgp
XqQKFk1Kx3Op9M1czk2eePabZHx5crACpfyZ7hBOKPpn1/4Onuq1Jv1aH9B48iFXd+58OP91nH7a
AsOcQOvG+rnWJXtGg+8WsETSSR5ZV9rdSVPzpA0L2/ibVH+5ihRAYADfERwJJfKfHeC7VbTblhiO
wZd9u2CzjfOWT2qufhOsf7cK0c8HggmU1ss0H6cU9zn0vtwrmQ3FvEBF5CQg9Lt6epnkz9tRwMiY
IlxgiV80jbBpbSsyw3biIA0mU58n5re88Yj9hyn2vJTmWFKMgd9o+oJ5ROfCMGcQuZrw6T5b0Xjj
epv+41UgtwBfMSUa2j15kQWTChHrNbgyDVP1CfBC3jCZ/a4mfz4fScUzndHPWA6o/WOuoeSBdnrR
lprhplCN9EZhgX9Dmv/9KhwTzoE6w6N+XCXNylcy8hayYNHnbmim6zhqev/runlZmIDXsJf/XeWZ
QX2X0Ws7UYB21oLiQlnZkWw8Zzy05yxb6Pm4UPqb3H5JzyHdMIbQgXyBdID0/nG9Y0yOy46qwofF
mZ2xG7SJwYgwdoaI7Lavnf1NICFiL7kAdAs4JkhAqCgoYPIc6+92KbvYLE43XVFV1t1Q20tS34ql
D4dqismPszdUcunzZWQAH7yzaSl2nvnMZKHd3rtku1Q4PyN06jhK0jhbLzGfNbVHPspNfAvHSG9B
ZeEL3ruAzmxc8F+0HmRdosOiu1bQcShqab0qDlWPJ4VkCqZlPFrDJjIfxg1ssHlYiapNU9M1mPqI
/L2Ya7yadlb43Pq0uaspZToUOqx8L8V6tN50YV0qI9oGpSvpKQJyW7c2FcShaf8AZ1yJ3HdU7++o
sAlrU+N6DXlLa9oa5UItc+79vsKLdPHNUmeYFKmd2jvXiXU/w4np27Q223vVHfCio9LIm3pn8Ip7
nN3DtNoZmUU5AMSuqpa3YrX8eqpQWEonPZN5HCWOhVjdgs8gmLU3jXDV7br6xhk4vX4sHI14LEIW
j9VwNMav1I5UGo02eSPGNfZl3FjbGtk34k0c28Ty1CbkT7zG0Zk6xeGmh5ca82fJ/bGa6NxBHC0N
phrQ1JhmDuN2avbZL/BtIWSOA2+g3clm64vYbt3rISV+p0a19Xl9hDSZpCndTWAkc4b5qR8vDzfC
aluyNhgPOEZzMYoeG6G38ctED9+Qc3xINBuLnPxGeL2MuUwtGswq14Dy2C5DMFa3acs9ZtmRd+2c
WWi+WXXXpVCFspZz1TQXTkZt27N5G6eHlhzemx77AOQj08eUH4SO2uB07Nd6GRToi0mHxawqtrZY
Wz7IcmGtBqY/x/1z3aU+M+2O3Fy0mvp3UrVDZyxdB1AlY6d2Q1DGXDH2WzjytumPyhDv53s7xmY0
hK00vY4HaxezrdXYnEuxV6rkW9xdWfeQgWaauvHE8UDODt9vyqgFC2Yc69cx33QPCiQLiX6UuO8/
YObdV6I8f5ADkmMxhNXTPPABwwlD2zvfaIPfQU0nfj4L2uKyhW8/eOHbOc+AGz6ujZaDsYuM3yC3
0lSkvmLYpEEfjfFd2KJZyIIWo3dey4vQM+VOltKMF+3utDcrpNNRHHLBEK8NTZ81H3ZIbz3qzOe1
WtT9RDiU1xS4t/k0dqg/J9PYhHxbobEadFSDKmoS9dXoqsOaKCJa86Mf53RNYz/ethze1KAtuP3M
ZvtcX+wWbADTg4x8XFrf2BJNLnuHaOC1WeoGZQUZJN+NSG3ljE61ovkkJhfzoFvnzhradmNeDUdH
THZE3JRtq9DnjgyEQFx2eU+2Jn4eeTvawmYMlVnmu5h7S91Zn7n1RskDgQqD0L/mnrdrPvAQ7ldK
4lsV+oghjkKvZvJoX84m1oarJRtdMpJJ9ET2ddryTS7yph3ByChoppc1t9m07+/qfc2sKHBleX0x
1UQ1eXs07bcOdAMqSce2qoB8A8I0ER2PAkfs55Kv/CDFsFuPzdxUy2iOeWBtodE6jUXl/eUeyP6O
9zh7Q5a4+SI2ISNlHDL+ZLOe6YuxY/V8rnQQ1Fi7NKGIwBL70gXi9kL0zcJMNXuCDJArfEOWZqxz
3es+mr1fttp0dOprU4d9XAxGsufF6mbI9KxS1XyywzylUg2jt2eHxZYUoZ0rni9ZrHsz1xXoBFaP
7Xoh66o6W+zY4SKQxh05rXXzZU6N7oAtZMnfWNn5dw4qqjP1Nh0pV9u8bnkbpwBgOvhmzlUcMaBS
Wnabt3ZYHuy6Ml7unjl6tR71QM7ZhPc6r8daPW0EMSi1dpnXom0n0ebqmNeYczrN9hQbkT7qZdQ4
zw491bnsxvG1m0eC89UrBysr52aT4Vht11usmq6cdjzWN6tVOObMrzErVkXHyhydbhbYOmGfbL8S
ntNtbb5NbVaLEiq9UmYN2HYXrI/KFq2aAdq3tGYuP6xaqDkiWp7GY9qTmbI0ZIYfO71zdZuNZqsY
VCRWqBGmBTHydVW+ETkIzzjnNdu4KkRtFTFkVwCtfbNaaHus5wmKWa6ATwfKajMsbmQ5UNFpyBev
h89CtoGamuI9mqOybWOylZPRREfkFQBKhMQYfWDwc9XhqbPQJXT8bFe6D2Xr1QGNgLdhLcZqEl2+
DHPzaQgdAE+12eFrtSbbQ1vzI76sd6FSTqYWyXPQyaTNyebYm2GN6/ukY9hNArX+tdX9eqVV6DqT
tZBRQHtoRqAT+O02qtHX+Ug2+jWNXRrPNrATprytDh0L3MxVbXa/Nu+niKbWZDOlrFB02TpDN8se
PO/l0yF1tcPS9QoadbQ7NTrOQCBkvR9nw/T8423lw19aJiXMiJ5pyYIPhA0N2wHoJcYDUssvGJdu
gNI93/sEZ5xTEbPPQeJUmXHBHT3Veuy/ZINcJ0MaT8YcMq79FNgMyIvEBJyD7XP7Je4D4M80JWBW
sJPxKYpxhGBsKKTz4Niw51OcEis54uibiGSZjNzYTPJFaWlzhlL4PHvq1yLLFk8NY2T94Ehq9twr
mljBWzy/a6HR4lKgNr6r9lWjsmJsT7kAtv5aguZ+YE31XBxyaRgUg2uOry3akTVLhkZhjVauH2/m
Ju7qDLrvsJzWhjQP8+5xyimU1MU6tyvPAVj5R9exZs1dCPX1FPyhcznr9PaQtne53LD42od6e2z4
Ruacd2Hu89Dy6u3g9gryu9rk+0bwo0CWqubU4I6HE1uanpynao42mboBH/v1pOv1S5wgIG/6Fclv
Cch8XS5UeFK4Lfj1bIkRYzNUG13OEmAFLYeNstd6moAPkhlxn481b1KJwAO610GN6Yxmln/q1rDv
Bg1LXZ+GWYAttwp3bIbapA7DFrnfuchUn3eeTY/2WFIoxmwfXcF3Sr5N9WEhF+dB96XYKj4b1Lbx
9Yp5q814eH7JN8cB4iaqw5WDha8g2WNTYNFOs4kJlMxps13QJXe0/VapcRaneu2rcmjCeJwcAzKE
YgUk5sCH/yCoWvFdc7RZZ8+rY5unb2FqsuMeHHp6tDkQI3TZozZ7TB6HgZtEQ9yKBLR/Oxv9wSIk
X9NEcTP4utuuY4/UeEO9rbo3MawinC91INtZJ7ZIzTJV26e6gRlDuaiszgyI1/44m2ZFQ9F2UHZ5
6yYEJGFr9y7vmk42b1Q2A2E8XI+Q0Q4f2rS+6nxBqK0fpY3qad8TtCO7DzU+yybfsQ9B9tWYe/Az
PjN4U3vR4z6hazotCV/CPKJhS35o67K8IwuBY+8szHmuFp3GQeceOvXrRKBsvHGtj7qUscmYKFrM
OzwDnFZKl51ojr8i2TUtU1jTlzBb9oFyRsezDtRNNLjppuy6bQFkz3XYqjkH1ObYmgFDi98LqQLh
pmuytTlDrcPhY+CxPnLSsGppAFhm/KlTq2qNcMnZMzImb29jjHQ7z1gCoAZ6L305r1ykE9+buF0K
PQCM40OJ7ZIt09yfybGygDus0g4AtdLvg1pT86m3/fEpo2D+nFVbL9Pl3mfoUR8tGNy+Rdt2LqrI
bL44PsfF8Lre+FmbLGouJoFwfVp9wkO5hP3Ab8CXjPKG9N2ky0gyABAUZpYZqaJ1hewdZm9bj8bB
xKXyoOu1Z8sTsV2/n80zUJzLviKVu2xxAuXf99CXb1m3e3K2dQt9IybgITdSHC36GNO8sEIvGe82
M3Zdxy8UkEPxuUFwNkXaQJabCnhouF7QCugbVrrMD6QBbl5UXdZh04l+EidHembvZnfUO2imtG6l
a1GnDCdVZsuNJdYXRxBAmJoubSxnGKD3DtFlcLlwjg7lzvX6F9LrOhVzexyxBBhRzed1rZzP+zAc
69t9zzZ/vUP7X2+1xxnIGZ8NrBC0l+96NKe3Ua/qbl8XOpx5geZH7mVaL3mknXsztHT7iA4XU7nW
OujzY/EBX69oiKic5J6g1fFgt89kO5g97yIZtrL362SNZRXGb0PX9F/8QBp8RlSlv+Emje6SJRBG
NwuCgyokHCa6lB3x4rTNs8W3Uc5duoh+HoBOI7V00jQ6c9gVO1IT0MNMOw86YPexUDWCntjKjn2l
tMumy2msambNmrZxuxpS1mRFaNgIFBBF6K/2AAPuRtA5OEOz5XmWMtTWlnhTNb8dXIPt1dLWaTeu
IVjlbG0arEwFMwfgNqjCPpom+bW6pMQp9mFgCHqiG6v4F6sEsI+Gqg9VdjS0aCYR7ymfp/UdH8fO
5y7S+mmsQCqfkp6WR5KpDMR2f6RLp5qsO6N2Te+GMY5TztraPgXEtrlgmXf0q1+GWH2Yt9Z/Oqa6
boqUmvFaN4nYnA+dbE03byBRGPgGX9UR9vbCo775RpY0ZXlfj3z4RAZE14IrK/urwc/Z5wxIlL7Y
p6EfDU+jjyBCmlVc9etuoZ7x2t2zPmiVdxvZ5jtwG+t7x50dLnEnXXfR+9BmxqOoPk59mj7GsQrx
BNp0qkzgaKoKpVjTmcgzkoFqZvtmRNyAcQoxTvb8GZ/8bYgCmiuZxw3nfo4gH46d7K+dB/Awdes4
zR20Fdjb0kUJ7H7A97UHPMgzePi7Dllo8nXHl3DN8C76d/sS+uYO6bknl21KYXkdM1Ahs6Fi0vb1
mLHhL46oBBsljFGUvgetUFg/psEEIlN/Goio33gQCsH0coDxOWtSy3MYUfg2j3zOsnKaNjWB1xMP
6CrDxMh119cHvmosqNRHIGYdVMuklM3nOMbw+sC8v1tdrWI+2k6AhEtiZZ1Zj7l/XGYr7oQgvjpr
w64mYB0EfwPD5ZjMpJYwnzHV1rVpBaOoSKvmpKTQXwMAKu3dM8kHYQ2NmBx5FvsYi5pWU3YO5luq
jRNAVIw9ttgWSlaoAVdOt3cHGeb0GqZWaOYmZl7Un2Vtx/dHTbP2PNoMVNUBpcrNcXC0XEobqs0c
2Wg348ghQg40PUajRuv2fCfVOBWytRuYfjB3/7IEBfPnOQNCYfZupR+2uk2fhSPk0xbdZC+UbDED
Q+iAAstsm23nra1tk4+hS+7u2HsGFUCXtYg8sQHchlokw7rW6hyCfriiygRJxoFRgS4syCdq9jCp
x0FTqF87eXtNmpV2Zql6fJTrRMD+PGLH76o5k1+qVFdvRVtV1RWrs24vKhh1naU622BuuHZQeR3t
lDIgYpb+bAbRfqkZ2cPl0oX6rolT3Rke+3RZWz1mRS16OCBQF6CTR4g1M94t4OPta5rfN7EbgHxN
PQIgIlv8gteevQPqkt5Vvkvw4nhXS070gndQfFt8GNm4/0U7z+eiBnMymuib5QJPjrk8YSiiElfD
dA+XPNBnWsHZlQvhMMQa4z7Bl2UGD2qOGATc/IAAvVazWzazj1M7G6IOfEdlP6kiayfoicsxje+2
aVBvZlv7272HWYuZA+o+6YOiHfJ776HFLPWyGFRX8m6kbb+bnUr7dp6kbIuhzo6vvRNg/fabFdfd
ioDmS57Ay5O9EDeNqwI/i8LX2Wlp12wxi08zz7WY57uNR+jk+4Ras6Q9+9ZYDyJK1dRm5aAOQgoh
masN7pACZ1XBxOmimpHiJa9DD8K+BmcA6IoFS2YZ8bjnIKD0dgnlkw44JAzIsvRMNjm4TOw1XxcY
WHfIjd6g+Rhno0QjiZl7XYOAmGyrzghwBqA9Qtdwu6TevmBPcZ1P/WDPWRpEnS8zYe+GSsgvaxRy
KPaWweEC65m+SZsB6LV96kPhSQVuAwnBPrWRLY96nuax9GvdfBN0OMCexpu/D6PeP0818rd6cvt4
yjYebnfSx/q5Py1P/Uyzz3Hdpq7ohvZw4FIL/mZQCt/zMfSgGLGXq5nJmkYTdLYCPIiNI8PcVh9X
ojqGTwGsVlQ02KHLpqumJo+uAqZGqko9ThuLYKM2TboS06Q6o5tRXzq68MxMQAi8CX06WAkNe16K
RFf9CSw6sGyVXtwXsbDmWbT2eM+xmJXOWbd2OHd2Hh6Xo+uPHJgXBqTYq+kwDQePy0ghJgxnecTR
yD32f7lt0BeasdjmQgFc59TtrirT0fdvjgb5Gap7AKI8g8Ruimg3YNBopWudbxhw9VIP0b8jEoyL
tRXQ8CdUy/etZdv7dSX+MLNtebkCs8TFnijIQxq8zsBBdvFrXauqyCa5AfUb7EPdEDABgeK177Cv
SOnoxC7FbO1pon29miZmdDN20BU1rhLbRwlcrgJt27a3Xin9OYD18G2stuWckIyuJVjKIeQEySx/
FpUlqU9WiFXkVI/b7QBS7H2qo7sFg616HfjRczPVLn4hDMyik4QueZnsLr9y1DhZoobR4Yq1I4BM
Gtr0flYBXcFdDHydbWgMeZa59DWrFRQReLPLJ5v29fOwbgpcsaw9HnS3HzWoSAljkIbx9jXoeAe3
OMBatoZTt6m81Wl5wIoxKFpJ928a/Ap4Wrvu93vsKDMdjFPXHCWk/2IhQuFB3c1jvgNEpiKNy/CF
ZY1LOd4qGg3YEzUGANzkO7qCeoWuNq7XPqtTDzkKZMKgKIUDJq3YDG7TMF24femBSMfZf1Vokh8Q
VhpubsTDv2/Q0t+TAEZGgdnuYWB/7PIA8tWSmMNUzddFzwKCOUjXVDfhmBdu2NjQwdSu1190XfcS
bKEKjAya8PSWynr8ywJ/Gg0YHc/+RNb2T4nO+7089PyJb3sPlcnqJzAoAeIqGIfDjRvN5tctSv2j
hzl7b/jgq92wHtOLFsd2KvXUN/dtvawoRwORb5ltQQA3qQoDJB+FarRIOXziMouDmcUmpenVRsdy
nDAH8tsAR8jXkbGvhyUh5XLU/msCnwNqdZOJ5N3YWujmqu7bfJ5rCqVUdcsjTFB3Au8Xh2vpOEaG
gH+fFalLdjWJ4GY4TVUDt6eyDoJTtkz3wHA66OWZaAnUnCDxbpswsKIuYAzVP3v9Rg7a3yc0TsxA
EVV/7SvMso0CIrzCPEtq0GiEoduD9vwzI8+kDNrZCvejWrxxs8Glx4XsZqvhMt6wZyrkCiTa9Dwc
q62Z1ueapQxMvBLjtUrlRobWF/u6NcgMYCDAnquG+8JBEINp+rU9ct0thBrqqyiKXRzLAfky1k0J
c+5qPQ+pIkuuGMiRa0B/QX4zf/xpkAv3HuECCVjcXMMlP/5iXLzKsUatHl2ZJXeUEsyb8100H349
x/1pEZitw40+AgNGQQR5vmf6/YQz68Ts1sNjoFYbOd/47G471YT/8JaFhAusWMJ9UbjKRxVWL6bF
LeAZXJrpXEmmbLxuJa7eWu+Gs1/v5eW1BJgRw61YuHqjIAMZ2Nc/7qVtiKtXGNoUw9BU50PmwbwM
Cy8o6vviP10KrgvAhVEECKX+m5wzS45b57b0iOhiA5BgREU9kMns1UuWrBeELMtsQBIE2AGczR1A
jeJOrBbzNL/tc++5deqtql4cliyZmUwQ2Hutb+0Q6+7nSzn9YsPQjHTj+HGbEtXB081hi5mppv9w
GTAXTMflw/EDn0Tx6sT/4EFj3YZrm042Di8guhSahRutPNTHf/+Wfl0J63UIsGA4++jjgX/9fJ3a
BjKPeUk21RhPO5Lj8JEm8v+LlfBXHz8A+UBi4FhAh4B0/HyVzvYwPcH8bKAqB/d4oiOc247fbEVR
iNexbiGFB6Nx//FNDBiBfO8DIQWo5P+CkVQ18/hsIUy0oey2aM+9g6Jdsf2ntxAwW4xnCR48CfDn
z2+urLDLRIsgm4Lp6UhL0sLC0/Ppn18FzM1Kc6/PrvvLgqBGFH4dV2QzAQZHK+dOaV1p8188TH9d
DkF8WRFYCi7WxS8fFJ0VnaE44YOC/bJ1ZKUfI2nMx9+/l/W1/oipAZMDbYjPA7A7A4P6C0lUDqjN
x6ELNqFeDDR37m3L2LYJtE+6adxS3f799f66/AhwpwC3jlKs82DdQn54mBbZN6gx8K7QNfg3JY2C
3UhV/8jbyLldBOyFgjHUBX9/1b9uTGRFKglMWx9QzK+LPh6XOJ/qIgC84i1JnEOR42Qok3bq7G+X
+m+/ZRhuf7t3v5H677KzusyL30MMf375P67+yEb89/XX/vX9NQjxr69uuo/2YdAfH8PVW/frT/70
i7jc79dfMxQ/ffGXQMWPgYf/3X/8KU/x9q0p2w3YVV2+Dz+mIzzXc8OY4BP9m1TFR/+m/+Nf+j1Y
EflrRALnHXgyYOWoMP8MVkTkk4fvYAukYOeQvcBi/SNY4X5aN8YVPSJASMHw/RmsiD6t6whIF7pz
b2VZ/X+Sq8CS+OWJwCkZI9MBwglPN97wL08Ek1qOdR0GmwAC5ddFTNV5YqOMk9npyHc8lPXtNEmI
ZpR3cqcBFZZpGMpRwxbORzcJed9nbV9HX5rWyeE81gX8+rqDXDQaeRoBEt8NzQR+R5WRHHaDUmiX
gPeQCFa3Dr4bp1BPpShgBEVao+cyna96VEH+8lzN8QzMj7IqmwoAwbnu+tcaDsEHCtLivehYczI+
dZ8hFeX7UnfTuSyWJsKL7910FEX1eZ7C5UlGkM3HuBvPOGHlZs6pOag+DF/AUBbPoJ+YTANPowvB
y3ia4XN4ST+I5ouWXD1g6x03kXaA5fetOQZtl/eJJr6Ed2zgSQeOFWd3CboDA/T+7AVOt3XRD518
HikIs5AbWRJzvVB4uK3LkwKgw2EBon+bx8PHrIrhs1s4RZxwh8WbgZfuSwNviGR5AOkIrdWZY9PK
VgDvIbaihsDCJ3MdNYjHZBpU8+cSbMre7UbeJ8aafc69AFWCfI8btP05vMpT3URVmck+dMeNJ3px
CiWCHIAIiniDo7M9T6KIFM4PVmR6qlG9SvimX+YIuQTwIrized2KKKsA82Sa5BCua1sl2vq7uKf9
zohhO0HCSrqiqTda2qwc8jopnajajgqdP+CeJqXhvIP10x7cMqfvKhbtI+foFrrRf1M5BYfAnSs/
hFUNmy5huruDDaGOBXb0MhlCel1zKMQQCfderq/jGZIc85Xd89675UVNzkaYvQL00ZKpuEcJeECN
tkCwCJakiZdrX+cggYJb21Zfyh5AjtN2n3WRi22r/OVx7jt56+R1sWP4XkaiZbpXy+ITYFB4R6MD
FAMtkapPoB7ZroCg9z0gDfpHKOrtXioaAjT507ak6OfPjHH/Lp91tLVzGDaoNtj4lMPZOI5VsNz8
YGROQcu/1nBuEtFGN6XN7clDyZ/ZStbbNpgeXBFy3FofQj4M1Q0HapXGjToi7YNX7QMPUaH87Ok5
zkY0pZoAMKHh96mYgp0cXlsQMc6k6bOUcOJzBpyBxkO1mWEVZb7xIEgRCK4cll7nRMs7Fb5rk0UU
8FdMiOKCSd+797uue5NicDYkar09JI87bG875rACfp4k28VVI/wekA3cg/BWxLJOvAAmp1AFSRwl
1n9o9C7wynFHgnIfUtOnXl0mXrW8EuiOWaPHFudWCf9pQvkZEX3DvbnNdCt9vIrYOwh0K9/YIka8
6krJpwooypM3kTlKYMA2cTqzsjwqz80PWrf6kQ0WibE6d7NcdqJIFiLqd9U61bv2KdpI2BJIFhVV
0KdaNI/wI+W9oD58obhZ3EMPmwMogI7TXBk8zbxeXh0wcdvRWVCQt2LAA7OYUNxw34ueQqAMmwja
0RvqN7EBtgHxCvhftavjenqmyHzdTkK034rKLAcDpPER8mcHYhLiWOHSV6BQQEA0iMRjEPVKbby+
U7eyYl+BGliYYQAqeF+llEKzhrlj3ZdoXFgOezX/7kw9jHzwhC+FE8eHPG+crasneijBy5OJw/R2
gpsIzwXJ7W4h1bEi+iCneuNZ8RkWwt3Swx2BBtYqcuWZoNtHDh0PMnfRuVfNvCnqUic6rhcH0p2T
7wKz2uxwQZYq7WRAb4up/DqZ/ipYgBOqxicpqKAzM8hCQAg/N62HjYoUMpVYNZFj3J0a9TdEDCy8
1hpU31LeW9BYW+j7N35XPzjUuXUt3cBvL7e5rm6VU77EI1gc12VPgNRhcYtwpxxv74XhFVp5cTS+
r2AXDKoiGSy3edvEpNmCtwR16LTzDqBI94pwixHXEzywORk6MlRJa3QQp14sw8MUBOO4MaUQO38Z
o4M/qelcUHjfQaKQiSz3RRh1biqUJE+s494NMXaad7GplnPU2PCVi7HNYbDTLsvnnuNH4em+dCXv
9s3U9QBQcfYmjozp6xJ57BSHQAtyRmu6ye2ADy+OvSsVeYNIW2A7d+MIPe1A+tlsZrRQqR6XaVvx
UZ+ER9h5hmasEx7F2JnrjmXag8KX+ktHvyyldciuj/yog6PR0yIVsVheR9vOTUJ1XHwtwtjcehwx
jrSP7PJc+jZ6QS6tggpez26ZeXU+3Thd570Cjh8yw2Q+py62j1OHPfLkBTj8k1E27bNCea3T2Cu/
6mIAct5Ooz0WkaG3OqyLQ0lmgG0LYlFJDnFQR7HKU8CDZ77kexxlEDnFEB3qchluqhKcTR34dKPF
xJLI9Ryc7zic+y2bISc2LBxflmgu9rRTInXmmd0IXYqzMy/1XTxKWx0A6HIngTM9fo8C2Zy6Pgy+
cGAPLx7ojM+XEvAflcT/dxa7ASrQ/7zYfXhrh7f228d/UPCuv/ivghfa0xpFikJ0pWh/fyx4qY9A
AnpJBvj9z2qXffIICiNE4P6oaf+sdukn1KR4kBhiH+D7Edz6J9UudKa/VLsomAnIVRJTxvxLnOqH
fgzPfbAUpFk2xdR3R2I11EABAvlY8QVfV2OUIKLGyS5cHwPgfwbwtrMA1MWhBqV26iRgy7qRGS+r
Gv4qkOc+Hd1g7gFARPTF0X54LgDM7ibPneDmkhClc9l6tzAQ621RK0BdUPnz93iQYrfoYHyFcZaf
faZnvnNJ2x/qAmQONM8YsJ+tihi+QFPfwwbAWREgevtegluE1V6W+WdKq/Y9tDM01J741clKJz8x
PN2ZKvRUJbbxg6uS+vaqLEP3dizAm/sMYH2j6hei7LAJCm/Yw+sFXYrowbKWOhM4e9FMeG5Bt3kf
hoAbTFukWSCZkwBipgypk8WRQHGp8bCG0XwXNbpOETkAFOapSJ913dgbAMHLA0iZBx7yMoM2IbB7
AlAi0ehXSUOM6ycIAE6pJ53wtlDgDODHLzeuaFBJ6gJQeMmW4b3VsmwSWBYN8N5+Xh5EBaTfhlFx
XYILeQjcZtqTrkIYwnPLL7NtsDF5JLoLWogJIReP1mfDQ1V3gZfQGWxXwghO1YYuIyxMD1ibDSnC
vpXBAWA7wo59iUIYUjLstCES7o2E1f0Q4bLbNbgBI0vMwZfcNBYx1hrftbXBmahkoI4DQpNPs7+0
qVkUuWmWKgZPbNU+HttOZKyw9gBscu+CdE0dz7uKwx6FrDJkKBIL4I4nOiDhqUNM+aEJ5/q+hv+4
+k0EeFoQ9xnp8yfbhh18o4Cu0YN47NMy7MOPaXLGXTxACE/LwmmukZaJ3kaXTEPa1V5za+MFDCkw
7fqLCTlYYscxiFcji65SzzfiJmYQxNFiTc9uUaxMQ5Ffxajkb5daL7AQvTb6Bo9pwHZNq9vRLdJp
WIq7fFq+z0FdnnLpLXupe4YBBoU4FWRydqA62JNwxmbri278wqlSVzOal103C36j3Do/RLKoxCps
OldTXzd3Ch1MBuobyYbRe4HWfoyFzpqqAvtHI8QhkgguD9nYIEenabu5Tzok6vcE1uKmBTQOb6Ua
P4jbVEvSRx6ByR90CBZ4shUbhcOdosGpoAQBm73HeAF5xvoZYXO37XDv8RVDaJowPijHYa9OzDiO
UYI9Azx16ydFNIUvOFDhT85lDfBQtu6XGGESFMl2BPwIglKxZKF5lw3IruG/RXe6qSNI6wmqYt/Z
Tjp0XoDpkDM8aG9O2zEOXxU2QsRAfju0QOHdCYpnJjc404CYiBRHY7H3rZxeRBX2W2m6Fsfg5Uh0
Ws2SZj0ni1GBOVvPzmk9RaWQ5hGsW1KEZAf6DTXAetxyDwnK6nIQO+GAM/lyOreBPTqxL5bEjFyd
sLEFJfqwuQiAfvfVvYd3d0KbVG3BjTMvtWML5H5Cxzyd8DiDFw2kUBu0lstHZ7Q+msZc6lQdZKEM
/HvuuPqJiOLrLBgYFh/d7DNZ6GYtG5FlQRgoVBP9Uue+fh956Bzo4BGb1cU87KexM2w/maVCO0nU
FKc+yoe3chC02U4AVW0CxlKAo3Y9CjLM48kChD6LGBhbsERlBe+zPDEbV3dmId6w5ShvvKwDlvqi
7IwnK+B2zErT7NuoKo5y9BXfLm2DsBeeWHnoEYLY4CTwJZDeyH0xJe3fWB/JcycJ3bJhOZQu2faj
VQeArwCT4hbea1hOtyrW9XWd98MZvmm7b73idWjyYuvw4G1WKEXmZmGAwZE+QaFTbEWJvFmfu90W
4SEJm5lZgg4tHnZIHLvbwARngv4ERGs0Y07ESBo3HZx2TPqphYlJbLCrFyaePGgQwCXDIXOh4u5y
xVqVDmHfhEkEYgD4OrawbhG4Ws7jvkm4qmabNuBfZTogifEEZ71/LJkLUM9nS48t2NjwRVVyUgli
2p6CfQfkaYgLrJXB9OZhzMf8VrazMZnGaRYmc9UjmOT2lXOMQAFfU8n8PfVqGifAzzpvEzdcPhAX
yuUGASl7HoApAAITFPW4qtELRUXtZRpUuIvcgXG+FmWDnBxCbno/lLZ88cc4Sv6/KeTgBPznhVwi
7dv7v//bX3XLdTbBH2Wc9wmDSTAbAkKjjzqKwZ75fSAMdMuQxvCGQoJhCaG7eni/65bRpzWki2MJ
aieE5zBETPz3gTDrL0FyR5Q1Rq4P01zoP6nkEMH8pZKD5YEZBb6LmQFIPFLIoD8p61XQONZfqnFT
eP70op0hPju5434GC4NEhEVi5ehy6Z2EbviCszC8H1RvQV3w2dxZ3/KPCg8cznGbd87Ogk8py+eo
39qlZWNKncvKa3AgGOUXEB10VOz8vsWW5VVh8T1wlToFdbX0u8qKDlic3eQCjlzlL/FOtXyONxRq
U3xG007uaRPsVThv7Aj+Mw2aGN1PQaOr2QPesoO913+YmuavagnpS4GJBMMqVliaUHjBgACavsNz
wdqvpZyLI3R/ZK4WU0GRIhPKgRyBkRQ7q19kZd31AHOltddUeUN58OWUNwenaFCXBnpfstqgfhvZ
uYCyMaBiwR4UdKiKE7KokO8NuMbP8WD4tSg/pKVPFe1S67qIRM85UgKNYW8XfFExSGSyqbp7Xy/8
UZK6B7OACFI6cFUgM1CzIEGQNdzXWEN40J1ug7E0ugNb0Xq4pjQszaGNH7APINNVUHVVRhE7W6mn
A5NUvfV0ijKUYNPHXKv6sXakPuE/cG7roFBnzFH5nNs1rDUxtz3RsA4RROKBQcBjKG4KSJLHZu6m
A+3n4UqCW3xyu87dmCLkLvadEgdo5R2KIK4QlNWKV0kHhBQH/+KMj2Hp+G9RG/soAPHX6yluxnEH
ocffYtPLK0BAnSqyEWDztwlbZLYEFAAuYx39jtOQ7AHPuS021a4bn2fEEs92qke5yUdn/q56V78V
QQvjkS+mSyfUiGcwkQMoA0q9Zx7HDgq2PL8eFylB+2v/gNxl+2pCM2eL5hWSsxzeadeOj7BNoX6a
vNb7EMmTMVUoADZ8UCtnV6jY3wLNZIgH6tkko0aibwCCcwsed60KnTl6K1EnXSPqg6pRd2TcFWsp
aWKBqhLyHypM5U+g1cOgzwRCU6eVh5uAtdf1vVyL1AnQ60l5iI4kZSNRxXao8AV6Jj1sO9Za6Ndr
5VtxjUk+azVs18LYrCXyuBbLwMXV0S68gKsAzAzA2FpX92uJvVyqbSCtw7ZdS3DY08tNeanLQUsU
mVmLdWQIUbeDYUVkDHXPtr7U9dFa4pNLtR8M6D7BiqAJoGs3EDBUl6b4mnfI8SLN2ZRf6No+6Big
Rdky82AXU1zXa5sxAWl8UBi7hIMPyHCTWCRl3vuFQLnynMRFEiFEogBtS0+9GfNruuMkK3XVrY1N
E7HFT3InRly0XFsft1ylibUdsshBAO3M9NokudSGB6S9bw16P0ONhlOx9lJsbavgJSASMD52AOpx
Hq7NF5ySeMmaS082X/qz2W+8DzGG1IPkunZwnTugYpCXzq7Sw7AP1nYvXxs/XuboAYfiuWSje4vw
hr2yVR9c6UvP6PpLgckEaCSHtaWMLt2lF9r2HbZi/rm6dJ+L8ap3XnTLcujrll57vHgmLFQvbTBU
j/TSvXaYC4bwqaMPwaW7BeuXn52yG1/Z2vxGk3W+xnwKgDM6Xr31UFHdih6de6pnOT3Uwil2fG2o
xdpa+5Od+i2lc4eOuzYCj1aDRry69OTe2p67l049lANJlevN2CIFdp4dsqNRItYGv15b/TwP1xxK
VHVHkH8RdiNIifVaSHgg61FTmNL52l8qjYlzN5OX+oNVEETHS1VSrgUKvdQqfC1b3EsFM4wTNjmy
FjYQz+drNob8iJADdmrIYqiBpLbWZI2DlMS4FkkoV1EvVWvpRC5VlP6totJ59BJc6izw3WtOyzf9
I51t/dReajLnUp8Vl1pNXeq2vnXxuCCTh3DUWtcVlxrPrSFbWp8YFH4VSVFG0y0HCRajx5xxCy2H
R5P3FiJy96EE7kkwAsQlc/wk/KHZxEywNukc5r+gtTBJ4FZuWvbeB82xTwB3ARgWkCFxBfIRog4H
NCJmy1gljqVumzYRY37FsfC2OHzWghImUaSnDfIU0VcsQ9IlmnNzznlI9mrmeVp4evmK2Tnd0+QK
xyRdVDZngg9lF1Dun91qWDD4zO2vo7YKYMT0QHVxTk/pSNv8VVtkyytfuQ+cNNgFvagVD4yXc8qj
Rp6iuVHAtZYh830N4nms4KxwFOzzhAFAMetKwFhxPj8ieo2Q9jDpAU/SgMgjugsouKM4ayikDN4l
r58DBFb3Ja3t/YJK5BlwV9UmQetMGKDQQzjw0XwjDOHzs1/r4H7gmj33SHQQ5Nzc6OhhL/4GfZje
OKYSRUbEHB/R/ss7g+AkDgVnqncIPTUPpTa2S7uxms+1wCc8t0v90CDYcZ5lu1w5Al5J0o8wPKyM
bzsN0wjABhokbEgRJPBluRKVGWUWhlqkg3XCa9o7LZQcts55aAXGxDVB+Op04fAq1Tw9NLFC2Bra
eve1Alm4FYNprmXk6UegNA3ar1HvkEeddnPL+DbGTnKo3Fi8szVB2yNRxlNGc15s4Fx0OwMSBheL
ouWWCYNEnhsj4lbo8TvOyOHIRD3sfWfZsDbCcCsw9p+rUU+fe0/HMZbcFEeYXtH7mAaGzPJ3x3bQ
kq3NM40JDw86pO27EERmGBgXb2UdGoxw0FhUEGL0BimbliUC3NSDq/oAqldZ8htjGYo6KjFSq6Tx
R4Ce6i1QJvq6KJs/SNGWXlL2CGgEHQubxJk4ueM167YmH1yZ/b/fY6wqLbbyv28x6n//n9Ob/rHH
+PPX/mgxgk+I4kdgHIBl/T5Y8o8WI/zkYaIQpF+M4MHshZU5+gGNwJEPLg1DejApBTzD7x1G+Cle
fxqcXBgGaAzcf6QV/8rQXBBCBgaDQHiG87L++w9KsVzyEgOvgBBC0ODnYqi7g/YQDp+Qyt79cGt+
R2h+HG7poSv6iUqCUh7HQDoomplVBv+FwWhJ16iywCAlz+F0i8CIl/oVb1DqYqNl6H7TWahpx2U5
n0hkPACHGA2C2GGIaDaO3sZOaeGO8Jl8u1YbIKq/jZ72n0s+2N8W7E+8z48v9ldOC3cEAmfw52ip
X/qu/8PRUlgIf7kn63XAbzIMFSMYi/Pz/Q+4qEgZtciN2xuXd0cosw++ye9GjTNzNFtPvwoiNtUA
agNMJJ5Yu8couW2NfD16Kwl+oS5IFipMasNJNI+us41637I9cJthH15UJT5U+bEr6/4dXhv9kq/y
U+xENMXpJN6kP6IgzUn1dQQX8hSt8hWhELLsRdOqG1cf41XoslFdKwSOIX+t7Mh0Wi6q2HhRyPyq
9zfIA7dXU02q+55A5U6RuYEM65lWn3StUVki1Qu5ncMwK7m2Om2WpX32L4bawBx4a6vLVjdlgdMs
mAdMlltduNWPkxdrjgyjqJPR69smNcaojUP4wBDEXC29socbe/H5BAZpvpLmkgdoAagHMPanc7D6
g6xS1RFcvDEp40Y/ORgOY5CGc4YvHkbufA+nMbMxjzcKUswOIqj4HsCEPQFCMHuYJVFalD1eA6Df
8prVff9UiTm6M1HNXoKZdPtAeOWXMsRMlal1xJ3lyHlyP1Bnv4SSrTGUcthiPGOeKRekUEpNkx+Q
RLbXTimHbd4vCCS5OFgSs1DMgIN43S6pjSDWbREhYk8zFM0RFTXvXxbfRxNcSJ3vCPJIfRbRIjxw
OdBjidwUaHnN6ozreN4EJWLPONN19A30Aya7WE7utcFhtCBAAPiGVd+ioHd2aI+6M2Kdg06JXOJr
PpYyNUEfzgkmDrVXNe0/grhFE6k9iSjDXBfmBbdB+qlVI7JAAB+cG0kRCxna0WZNr5yvkgXtXQxI
9bMaetXDJeDsy0BEyDIF+eVpKqDsb2eLOQ0bt7DOLpwBaIOm0PuGk7BAf63mGyar2OyaeFAbO+Ol
TNOc+0cH+XGOrKRl10opB0i9D7gvGSqvjxAJw5KGhq4QawqYE6XK1iUDYiOcOybneQsidEpzj40B
RurkzYPoVftNEyyjpJkW+uihCP6yxJZ+X6CbN8jzG7GlA3eO0mUG5k64+HcMLaSbktnBLaYY0DHD
AmHDbQDXesg63rn3GAcTbbwhbzC5tqtlRhdILytoAmdf0zXuni/+LRUgObaYOTJmmGdAkFnK8bJ6
TW80Vt4uLGVw3VQzuWp4SA+g7uAnIAgpnWhjaqGPTYMQ0LK4FFNj+3qArEl42nh9Dl0E0X4Olitt
/dhDg8f8O87GeTdC8Tj2Qz9nRRx5yH0Y74DMRQQpSbsFXCjxij0qSCgpREZj+G9eMHpZb0sJ4oRG
YCLCeAeLXd85mMSztdCwHiYXwfKqz6cxCQojU82RcYO5oeCZlfk1frqs02mkJUwCOsBFMMH8aKxg
V8sMw8wpEQokIC52zRwb5IGNuqotOksuMN8nbk0lM4869WYeKvWMycHkpB3CdFL3hbjGEAXvYUAg
7boex/JpWPJ619iaQLF2MPUHU3NOfREN9z6J+QmOIdl0yu9uqOOi66o6kDAh4rC8QnWQaseUYGhC
r4QJP/viWsCRSyaEUJOaDd6hlVOw7cophnIQtfhbgEbZbdS7yIPoG4KlzlYO85ORmO7FfSYzeF1w
ocItZqSKdB7aJ7n2RUs4WXiDkPJ6jLlATvoKK5lt5pJhU6iXr9pSOEFO0e5j8ex6zSPsjb1GNj8x
cb1tGvLkIIp4CoreOaCk4YdIXct8cLYN+scUialD7ZsToTL1DQQcjLhCSCtKtFaPPUCZDavqzZDT
r0NodxMYE8GiHfcUNg15x9Q8nDCmShzsSI4umzDT1gMWOcsQu8hUubsYXOEWWWa2LXj4uGDP8iVC
4FGotg2elqzQs85Y3cS7CkM9bnkcPhVRIffxmkaU3XjnINWSdm23RR4xgIoWYvKlGvVN7CBV1li2
GaLqEUOMMPHBSC+ZhMXQDoPuSuTj7TRgeBtifNiPHERgk2CxL8TFbQHUlgrkbuOhRfLRwVmD9u4x
qtVapmP7DRHoTQMdto9FEwMw611ywh6pzl6kbzlZMqd03T2kYfTQg91OJXrk0pRvZs49DMfDbAyV
EJqftZ6uzRhWB8EntH5hYNHsRlGmMPcrw5G/raquw44OoBTWEkYejd226Yu9W5QkdTF75LaBFnWL
JQprEmHba2tY1htxjPzGhQnj3yB6dQUe5BrK6ZWnK5bNeY0ZtXPs3g49eL2lFzF0MozE8+P8eZjK
d6dEgifHZghn3XNOE6X5HdTvGqMGctxT4Q2I0LlKHqCAkyxeIo5Xkg8Hb+7LnVzYU9ONu3yMXsuJ
3wyITmalLvaODOoMB8l7XXY3i18eRnf61mOow4Z4/FC03Z2cSlBbAeYjgKAbWhzw+RrPrrHiVxHa
Mv+Uh/w9pOpsAfskrsO/urZ8hQ6ICX2QyXiz7FUZvurZf440gtZ5IPj97OjqiMHoGenaTGgMpysw
GildBmc8Lva1LUsklBCWyvKxDh4cKeiJYdhVCMINIS0AZm17WpbYOcixV0/Iv3YJFq3Z+J4PPhUD
b0Qc4H7FdfdRTKa4cgdUXJU5OFN+2yiDISJLD59NffHMMl+Fmhwwy1xsMMG+gjNYfMc0AcygA22D
JGzef9e1GZAra5NKYp/o8w2BIIfpTKuF62KoZzzFNIlwYO/XTO0GkkJ+jSyKOJSOortGttCRxDUU
hecCxwGbe/TtQZ3v/QJToUvmYwtsoFBHjt5z3YQphRAU9QvmFhaRs8kx1DAZG5TJwmh6yGsxHzo4
qdjfpqsOI7X25YLl5yvU1pgveaJVeVWgsMsMMt33eKWQbvVtmEdZjvEZ+yqs50TCgEyQnfZWvhdb
H68+B00UplDy9h6P2ZFQMmM7brqk9LpzN8q71u/3ZsBciHmEGjtZRJ1zD/Ot5xcN/YJRITe2w2gu
mGo03g8yhJM96s9eWDh7o3g2TfRu8gf44MopaiyM5rNAQB0Agp/pvCb3nVPdzEsLUa02z8DPMXiw
fLEFL7IIRmYCXhtaDjL/qfVmx9m4hC/3qJpBloLXPPu5ZvswXsSXMCg/C/BkGMU1xYfQ+vQVy0y/
qybme5AQDQqKOTh3JqRbg9wTprODCrPpMtr6YBeMs/IAgWxJ65rjYsr64AC5TqIcY92LZRxT6GPx
Y8HlZtR6xluTOcatDfnZGAm7zziZO8Qa/G7kY85iHi1xWrXTVlQMMatpgHhUWbPBOJccDEUU7aJ6
nPA6oION+o5aTGpIZlMj8P6/yDuT7LiRNFtvpc6bQwcw9IM3SHeHd+ydYiNNcEhJRN+bodtNreEt
oTb2PlCKDIoRGTpRs8qaxIkMJQU6CRjM7n/vd5mT4I0Iy01r8xOHb9Mduqn2t3ptlZdw5rE5spuc
I3nZA8pdqHpbC4ch/KIk4SsNZPl1Aqfq1PEeYbahjK9tEaFIQMfInjS71V/ixCyv4JCEz2EFwq+v
PHWBIWY5cchnw4sfReF/rNrhyWLKRDDZe8KY3a0SF5UhKlhulcrDMwhnTD9l/y2U6ljWo9xW+vgU
a8rYjlP6PI3xfevw6XPTvwCu8Q0rPWnBmFmxbOOPI8mdFXc8q3hRTqBZxpIYIsuOh7MHsI3zuhyu
lSemrV0jm3jTyUq515kCemvNG/x1K++mzrscNAWbyiZDt9IJWN84LJpINoU5nWEc8U6xUP03a1TW
OsLrdzPzcr6Uc5t9hIGWEMR1/UknY5lYd7YqYGQQ2WdGDPugufeNyHlp2kbPDiCj6+5gI+Qdsmqo
b9KCpKrspimBF0cC3W1m3OjFjetFh3lmXmb5Hy01M+dppAoyPb3KxjjciMzfzv68zutkx0Tj6BLS
rUN1pmXz+V8f0//s5GsSxWCMCcMZG++7EymTkCz0tDzostqAnsW90mNp+euLIGy8kwKMJf1EDQVT
V0Jr7yJdfVXV0pi5SBQ9dtGnvGR440dnbvKLXNyffRjg/wL1xTSQc959mAly6lSC8Qv0KMGipTz3
op7gE/z1p/nTq8AfNnRykkDx3okoGUPSiVlgEXgFBzqwShhnCNz99UWWv+Rtpos4jI4VmJE0wg/S
zzv1xGjKIcPZmQcQGHDBme0Z+877WJ+O/43rCBoafMPSbVu8CyyGGo+2gJCJ7xWfyYAMkSDp/ip+
+Yfui9eP8+Yy7wSW0I3SjowaMdxI1I+wMbrjxMREuljaSoOxnIn+O7HTy8uRgHffVqvXz/m3/Kv/
zpGuRX771+aINRDgb/LP3BHL1/0mXRofhI366GJyMJAiPf7od+kS1wRjapA7r3+GcPVDuhQfuEX5
Kp9sqIl9weEO+qFdavpidCVzvYAHMM8uguDf8UfQpvHTU0HSUJivnlmdGCq2Wf2dfobEk7lGpceb
Po+kesjUhNkwznyxDxnNPlbZoO3AYdXXLhnZcavMATnITiO6dfoMm0Er5gPZ8y5bO3jb5m3eO0yP
x8SH0jNl7nw5MCwJ9zNEWOPZddiwbMchg32TSKCyvuif+RsLb12lsnmpjKi/SSO8RG1earxQmsTe
TnpVbd1RYn20c6br8AYVsNJRRTE0gsqSzMrD2DR5X/IkBBG42k8DIs9h5Bx8lKMnzxwmCie7HFJ9
pXWpdTs7o3brirrfLAzKQK+i4usAGu2mr8346xRZ6gYyjQXuswWuZQAo/GSzZdi3YGnhaLvoPaMT
RSu9Nrwd5MuUt05j0BPRNxvd17oHOxnzY1fXZKKmyaufNKPmrIbZqoOvynf5UE16eoIpHF9YvbLO
uy6rHvx0ELe4NcdAq5S/Ac6XXNty7s1Nl6Y2J3ot8vZ6mfmgmxY8bDU2bOYndrsLLVaXqbXMnEtx
5rSGeh4GZewdDMDXMu/d65FxyVUf6zUsqkxrj6k/aassygokGF9Ez13uxKfJVc6NAD/NuS4RoEig
ZY3QZg8++eXrAV0xXbEvsgIXo8LZXFYTU5g0vPOzotxGidcFtQyZT7Pn/Ww7qREFBR4WGKdFvGX7
KM+xusizKVL98zj02hlMCPNOlV39cfba8nYW0N0GzdEuhlHWB/y1xUkSnEBnE/pOwunY4F/7hGd7
Xg641lkS5/5X2NKPRU8YQU1Zs5NdON/7uW9utDEsAq2bvG8Ft8dd6jmAnfq63s+iHjZOMcgnUnby
1LbKCXS9VddJjZo7wmz2GVsK/5rR7/BFCPOKzqyPVmqqbddZw8EePfPWapx6yxFW3lbKcL60g9vc
2fMQPmRDnTyP7AM/DqEeb9OhwlIBSq7eKTOBje5NpnvqccIc0FthttmhWRykIF/HaTjMYbmE8bWy
VLiNOLKvqJjCnoHBOO+COBdtQLQwitazpxUXbeYZ8JUMJlMrPzUY1iVj54sNzKzhoZcmquYkzJPZ
p8URMdb+6ONTZFsm3d3QDDYpPxf07wxzozD05qySxrTzgOZd41qav2Z+ZJ/aQXUbp6vds6iO0kCS
f7oUQDieUFu48VSh7dNa9RdGqdUf3Zh966rE8nXC8VwHXWfk1+YUZ7ssCsM19Lf8bB4HgRUYj2Dp
WvNO9iVUIdyr+iVU7Yl4mZxOY4+nGgu2d9U703ShmMbu+8QYr/xEH9e1Ab+lNwkBIgKmF/o4txca
kNJrdhDTNmWbCsw2J32uFcJpVl0xaNvUC/tNK5T5Ka05SjKPbQKHsElCosVYsCSuuHKqqj8Qwr3L
XLO6Zrh/ybz8mOnGXeKmuJEUQ6i1a3vl1SDi9BTF6BBjFg64ciZH/6QXTBLbrtWAfTamdekwaVhn
jK7u4aR8mYxo/Ojw/UM+NRCkKoWtc4azt24ASHoAZJy+2ppT/5Bp6YNEDyBKMBj6XWb1Pd9E0yYP
snCrfW4a8twYJrKeRqy/ZB5NFxxFhvqgJV7z4HeuWnJRGGNWLcdM1NHQNfkLhDWshZQKyYu6gh0b
JPkxpHuGw7nwOPBKR9dOwPRYUnkMGAu7i+9aawnhVrIeqFizpit/bjVs8LP/KLqOkCxsdG+dh4mr
b6qsm0xoJEO/Lya3uwBKSYgRggqynqphiq3iGqo5eQUkuG6c5n7FSRUCTkXpwII5Q4vin55RrI2E
9ymhNjO94yZD/0mICw0qRsBU4KOLFeZ1Tg4dx909av8E57FVd1Nj9Y9F5lrHgh+KEUD7KYHT9+2X
ftZsSDiyK8RKrxpcCLh5CUrlpWUTbaQJiGYCvF8PDqhI+OLCHDh5JrEM5Fj2ZCHzrro0Js09n7LC
Q+nymqxcjuSmwj6dqBuH2oVqU6WR/jKwBpXQlQCAytmHOVfGpMdAvHl9fWtiPLGXGLAdBkM4ze1m
7NR40U7mfKnhOeGZ6Ib+no1w96SzcwNErQ8gdBuFGNd22zoSXk3oM9VIhmEFWW680N54hQAomdua
5CsM+1pEtQuhspNY2tOuTZ0gwSE1rUa9Sq6MmNXNrGww6eAFI1ZJ3qC7dAAYuPVUj+6Ju6NeFVVv
P+NjHLIzrHFKoYRm6FQhGLxLJuS2GfSlAdt6tBpTWzfGKJ8bIqn62ilNPpdddjZ9L7aj1nBca2fx
VztguhX3F7MbUmta1spiLVTrOEFuTQklcVm6MyEHM6zglkSGL0GPu8xJtHQmVwcT/RYnaUU6I7bw
9LFRWSV46+7auGByZFOzsLaMynysNR2ioudWQcuEdOcOMlrrDj7qVcHZt2RglOR7a4wfjCwX5MCJ
3GGGjB6w3dSfGBn5JCan5FwlgDb7Zuw3kIySj0oyMchUAyt/YJ+9rDD13pD4t+vEsS5Lz4mfikp9
883QfxiGPA2Y1Y7rEssDi2qSW3vdTfoglG37MYrM8nwupkOdfjVz190Xshxu/RiTScX6zeoO1+ks
73rtcdCL5FDkGt4IHB4C6GfmV/hTOt+Hzet7o7dqZoWQ7aEA4afrSuMeeA4DHbaP+mNbQq3kIFlh
3eaJvu9VjFVOjFoYWKasHqy2L64arPgPUpHdH2pTfUr5Re+SXB+2HG+G5zpzu9s59mEik+nPr1OA
hBXpcdK4GFcM+8JQUGZnDec2emDcn/WLgYjMrzpmg66teBFozVoDyMXtkyT2kWdcO+/iOd+P4IaD
Xo36gz5bhMrznJnHcSK7Ac8f0hlOHzl4X9KMuZHIbDwdwEeaC9/qivsOkxgagtYquFWpLNut5zaa
tzHKhdxdq6hBPOapRj/qqMmMqtw7FrHtrCXuDFp0lHyppeoIgdvEu7l9zt0EW67On3QbpODkiNKU
3hqd3XxBagwDKFuRzpsirV5GIZsz1F0abLqiMPjKDF+oYwc5+5C9h+d4O3r9SbO6l1EZ9qdC430g
MSJc1mHuXuB8rHeJrdLHrhuMg9Zp/hO2IGdLkBq9ShMKabaagHsbvZjsdSXQzwLMOv1nHBLNzdgZ
2mPmyvymYcy8ShDp9G2uRwwgywpP0dg4l6VJHQXRNue6gsK67JxTak3IqBz9OBqIU4v2dgSlvSf+
BbIqM0L5hVfjiM3NJVR0Un3U5Wsj0sKzkt+Ss/GtBEsjasB8JUrSMdgL5/JjKiztVNR+efJ1WT6b
6YTkkUSOeRMPXtIF9jR7t1Zk5zfdlOKxsUis3pWjI8x12LDZhPY+yU/EsFDhWmMYzggdlBokbUfe
dEJB+fJeaZc4hXkCcAi5DEwbCwZYUWXxVTGZXrTFDtfd8G2nN3HBgkIToMVZQaUF8SvoWFCY3VjA
7IXMoC54gscn3yB4NyRwJBY+qPqsNB/5VFeiJUcUN/kxskRG3HlgX/Zdhfhbp+b/aalP03IXNsy/
PgzfP+X5t//4+i3/j/WT+vL01s3z42t/OxAvQU0kK8KVpsPR8w3mhP5YB2FGd9l6ELtx3gQ/7Q88
dowTXUBQwHgwA/3zQGx+YAOMpuP7gn9YdNv9neOweC+rYS/ShWmbHNbhMcFU+Vm7qzFMly1BkiAm
hJnU+14U8M1x4oeI4+RzlqoT7T5CeHYYlEuv2Fl2F4SMFOakXOu92nul+OqP5y58TrzbpKfqYE53
g5DreJQwLWC+ify7EvMvvTb2K9frrbbF9+0tGxXiFOgF/Hh//r4th7mTGEAQdlhbL1gUKYXEm7LW
o8Hb2JZ0dlBKw6BWPrxAqacXi61pp+s5aUGE8m8lxupgNNRw7J0Qdjf1UBjaiKx6FINxLjF7FhhR
BsqDTT8Pvb2eezVcam6Xnuf4qVf1qJE8nxn2FVUcInlR8AC7r7lvIJVk/fSSalJexUVlkVqKvaNm
gSkvAQEeGY3IdVfPKnBbeimScgy3nO/jXWQnTsBWIz83OBhuFXDXlT1VIf0nIKpH4hSB1Wj5eaKk
z7FvMs7tNFUExxH5mzk1cXsyWzBtSlc8AEvnlesPt5ndlDcAGEvAl5rVzushFiOf3PS/Ss1jmgKy
AGf/qDxectRY6Rgp9Ro+SQ3rkncqvOqqV9ggmjb/PJGyx2lZmeVtuBT2rQg0mxv6QLCXQ3C+bYbC
PBWNiGjbmNutxF5ZAwyI+lUYWcNzPuR5uFcQzVh13EoQBtSnjRsO1XVUVvJA22e11TFnHCPmoQds
DtbXWijeuxgvJcdYB5+DO8f62i34j2Zo6B+zKcS70buJvIlxWfdrEU9z4Dahza5Xi/XDBKf5vtPN
8qPIeS3IodiN5JDBztZGt838JHzwjME+m+1enLeesPnlDHl2Jker30Zmnd0P3mKltcLqIp6c+IjB
Mtb3fZybT3nnDS8hz9aFtNz2MrZAjnFTMkNFKkl2bVyfIXkcVWh9c7qZ1dmAP2CKZyy3xq6gm+nc
8gbrIOuwfHJT171tx7k6TdBqjuWY0xIkBzYyeIY1wANFdFvnHkTatO0fBd/YhrNqfh/qZRWAt237
rdm63ZU3n5LmXiXNN1M6wCjwOAc9hMO961XbmqaKbB3FVB2sjdFuLt3GBO8qlhhgSDnGgW9qKNZ6
R2DVhKpM3xo9ATQwp/vR9qrnrHaHs6KWzhdVldoBQnuyHywbL3bXFhBS2OGWtW7j/9fhypTlYiOK
mRIrrLvNoG/QZxf2JswhfNybFk/vSbZAk1YqLsLPIpv0J0I+5QnrYX8/anR0kW/TarxdeKT8jcg7
/ROdwBieciIGOxe45yNCehHkRlTASmnH6MuYCOsR+37yEc52hyjnT6O/xgnzFU+H2Dl5IqmS6R1z
S96z2LYhmV9MST573Lkth2btCI1or3JxN7cuqcWNH3q7EByDmhbD/XAfhoY4LxxP+6Z6MipUX2Qf
M4cpalAw1j2QaC52rVdG3/phVOc2BQIBfmkeAqcWtDlY4GgZ2DRQQJumhwhTXUUV3TQRKwRnKmMV
qeS4NMmJ2JOYaSLnBEgJRHKVR4++yqoLlehluI68eP6U4214rgQo1yhx7B2kl2uP7fGmy5WJTdsZ
bfvotVl7Yp3niG3XWXebIOKfMCSn1D6VSb2eGSjuk1S3D6WoVb7K+jJ+HEWLqdNUFdUvZLE+NjkI
/pVgBLtmGZ0P+Zxph9ZFAMw6K95OdKfsI4BvW2HJ9tzscZYnc2Tdwqulasw10/XAmgG/k5M/42nW
Q9rQktZafKI9ANKwyvYJcOAgbQAMhNr8UiVELVb6LIa7GSsooUsLe/d61G3GYyWVJPgd6/RAat8m
Eh6bQa4NTPzZP52SWdXHys3NNVKhglReikDNJj9Rc6Ly05yyb8SHYowNrclPRSJO3uSpoTN6ZGfM
SST0Fu8bh8Zcy7M7c56tPqChHQHEbmOI27V9Yy8pBSeHqLKOpAUoKLetHeWA9XMCLEH5tJNrDlVb
U+dfhcpxko3WEvuxekMcndhpdlNJvxQOFyqeI8PZUOww7Gsjrom9z0lQDn18RAt1NrRUxDwAZvow
4DXYR5UfMQSciq0pNNq35yjdR0PS7En8dOe8dPlvzDIDR4P3VUa5ACeFU8Mb7Pw2cvt5Y4SpvyuY
tW3HHBS6MbfkmbknkCokRpqoSzZ+Fb7Sc9x7K6E0oBVsAMzSdy81P+GEM2jjugfjDWuzzzaGlnWX
uPPddSpFffArkvZC9t4WTyyDeJC0JC2SOME4oOUnAgzw/l3cC4Ti6j6wySADSFIgE7BEZsdJDNrB
TNp02yU4tqTmELZwK2VuMQZgJUhCq1kXpLcWY8h0n0x5vE1GB3kLRXVjh92TVZvzfjJbqkdae2O3
NA1kjYS9JSu+saVYp4ZOcYuvkzvI7OO7pidNSwkK/o5CimCu7SXC2GsnEDVL4If7ZGrt4g5eOU+A
2xXrRMf2M/e196O+wG45vGhJBzhdsc4FXiSBshW+dwYtjfXXA+iik0FYJzIRIMP98UpnlndX66MV
oCK0Esdnkd2PXuYccHLFPKls+k8dEPBdZc4DQP6UobbMS3fN8nPAvgVYSUZlvc8kZgPy08gBbts5
a792MrEZW3NiFqu66xYrZrkmvjecU1TVOAHYT98htD/g9Mdxow2rEG3Y3CGbRkfAdjC2R4oJfab4
1RlPxaJFptWw8vS5Yt+RT7yoPVAMvvnYtrVD+ny2dpTP+8iQesxWEGLbiz8hjoeml1/Nca5dmnY6
3SJ7OHuQ1Pah8qtnraiKe6pv2G6VJOGNycO2Xfe+yb/29dbQcn7Eto9bCW8AlRvSr7b0+ng33Ks6
rkTOz7g52oOmZLSdwmIiJ4VQWoTEs20LYC+1lPDpJjyM294ixmCPI1NJo2qmKoAzb6y0oR3Pa6De
Z2MkEO8mwH3PmfLni6VCcVPlVXr0iJCgljFCWMVd2bbrecrJv9iTa0M5SatuF+eo6Ku5b+llSfPw
ccRxwzpSoxrxg439S1t59dcqs+xLsH1hSXzPTM+Gvm0CarfnmzfnkGUthJjw1obOgO2noa+nm54r
6AQ2F8ql8b4KOq1/29Cb2tY+75/hv8Nnu47v/voyfzw3vPJCDUbMto6VbJmyvUkBKIZbDDk4N1Dk
dTswUvk6pL8YX/98CSaBDP7oaOZoZOL/d5x3lwAvpxWDntOwEj6w41hUsd04HhgiHv76s/w8J/9+
IUsHcChcG/yyvvxI33wW2hNzfVwIq53HrWK1g3kY6aELGNjM3/76Uu8SDZ5lc27hHMi1BCVTaL8/
XwvwHuUsUZsH9q144VWrPlvX9dfprt2z0XtoT+WlPW6mM2zd2zD4xbXff85313bfWSgECYuQRgB8
GpfmVXFKbjC0tVfRLiPURBVJsfH21qV1Y17/4rrL/P/3s9ofPrO7/Pmbn680iOHqEns2+9TjZ9bh
M7WdNsdyt/nFhZYP8FcXenconFGlR53iocC8fcz2FPNdnTPp2ex/cZn3N+brzxHFxubWZPT2/uzZ
yxwLLqJJ4H2uwJ4H3ktP5m5X2sF8Vj127QZDQoPaT7XAzvtVT/rPz/ePH+abi78zdSRGHLsFme/A
v5ouke1f9G2/q9NfHLCX2/APP8k3V3n37Dn0gMkM33mAL64vts1af6pvw6tCu+Jt8Ysf5/Jb+cO1
XOEAQXAd9n7Lbfvm9rDmtqrsjEciua/uI16g+EBXzrV2R20fBVDy7lcLyztEwo+f4ZsrvhM9sItK
1HGuiHFwk28uODSfO5tddC1P3++VvyV+/XtaRuDIexAw3vyuFybxD4Lw5VPx7f/+n/V//b/2a/X8
kzr2zy/7TR+zPtDljKIFaWhZifnl/+4XsRHOfVtHnPoB2vjhF/E/WKDUsITACEOocCwekh9+EfeD
yQNp+A78DfjO/Nvfkcd4nn+6OW3bJWhF6Qw2KtMBqfGe/Q/hXkivrMNN4UfdyR18le5sX0CdsJtJ
nMX2DB+qKenJIVURDV3Q2NMEXYvDM47I0cL/ahNLXxHH6u46D6DTNE6UvBmKOBOTxdb9MuKHfExk
w+gWw1jTrtkVxy+DQ2vcasYVwrQ4DaW1ozUJgGw8EQxKCHHPAXNm/aFNgK8GmVD6C/TFqd3V9Dch
2+e0kx2qVsermCzb94MfEYlbu33EdUjTSVRs7MEbx9FGOpGYgl/oSV9CGS4zVJaOKe0nz1f6Ubh1
4jOX4phxqGBmsPKoBIAajlpY+HGnpIZTmZ61whNpCqeHrOxmMCR9Kin90l9dEAk0jlO71aMcCcvY
qcImn+wYURSus9KjmVl/7Wmlw4/qxorIO0jCrIsXL0AtlxFOf68Ko0kDetGoDQEZS9/DNErPWklO
qbdO0XKkdzpNgydeufITm09nXPuWxGQp3T4+KS2m8sQxe6R/d4jMZg2IS17gZeT0p1NA8UlRnsnB
joHs0u4zYtfEyKjcTZItvTuCKdQNagN1nMPUOPeUcggSynSZ9pqX9HgavNTgLNdAb2QkYVS4h4U5
BoOHWLHhBm62OnNqwrx+8RIm8bSrad3BGQM6Y2WNVio2dN750zpq9ajY1J5ePM5CZj3KoNWPR7vz
quQYlY4Ji5Tc+7xdSAUcjj1iLodIn2LjSM0q8eQx96nWcMs+n7dNUzJ6lhGM55l9O3gTkWSHXG8R
/ADAAlxWWU0MXGTwMotONOsZX70MHBV6MtCKiIhWEkbmcBynpruvo7KJt/Xg0xOkADDbjB8H9y7S
7T4MGoLiTZBMjjVh/qb8c0PBGl50ku3auicZYdP0raVsuusqxCbo9o48ZHMKtHRS+bBDhCHgEndp
RbTxddX5W4vw/7QJxHfIuvjLIcQ/2vezh9+/6sfy6rBUmg5gdB1bnq+/zhh+W1/FB5PlE+oQoQVv
+bN/+vHcD4ZuCsGMgSWWjarDJuPH+up84HxhWr4jILZ77GX/3vhhCUe/efmzvkLDNDEKsvGG9g6d
/+eXfy8IQU9DigmjbNN6IxApjbMIZ9ez6jm+vZhlailKnCwrGcgTadX5zLuiChqH/rFt6BfOJ45i
lo5U2uifabxwXrRKj/ZdVbc3YsBWgZ7ZbQj4sRLTGLaHwzmhijjGGcMuk2bz2v5qqNa+dWj928yh
ZiE2QBkCAh0x9c1ASUZzE98D6upQHcuJbALpns9gu8ZLd67mi7STE8GIpSq6GMfooXEZh9hAhE5C
x6SXAn45en0rr3h5ROe6H04vcsbcs7K1ytuTFpSnPLTrbdNL9bUxI2I7SJQXQG6cpd+sO9f6wnqp
bJu64KogTmqZGiQXr2k+8oK0dwBEk11k2HsauDNQk4bsA8+kU6dEwryeGCdderMpzzXJspHryYVr
Tl/Y1w7DAVJne03CY+xo6EpYUxXcphVH2xYAUI3RRg8Z7pgC9IPWnVWDX+5C6tNp5zO9cxNz1obw
IztfAi7myvUKIl8w3ZlhqgEv4TJ5uqoHe3yGtDa5azyS/XWcRfrlgPFCh53U9Bcz1hHWcn96qTxX
PoiyG2EDmV6JfyC0rZe+K4EH0SQYBrQbWV/nV7gQ4XmNdJSEOcSJt1M79UoiAknFeLgfxFO5kIr8
qVlGG4RA0lWulcCMKn0+TAvfyCdXoK8yP9WJInnqzukGXgdV3B+ihY40I1tfTaxj5Op6BV+7Hw2x
aZKSbJq0rgyvm85K3BW3Qxtm4NT9ujj5WjnGK79kY0JQ2KmHLT2Z+EY86MDROkodDC7GNA6Eh+K2
IbaT8tSudCNvLrUiPisQFq7reWqebT8ubqcmI7GliieN1E+IdnQxLQNqK5++MlJcsOckNTPq3Bmn
UDLppRu9t+x1zxB5i1XC3OqM3Vjm0d3Wo23dY966tUlJn7eznANQ+vIL5E6SClMWXvijb39LJpua
RfR+c+s1sXkdsvNZJmblMYHxHNjQMDDf5/2utYnOzE5UBmFetuuRpPkuzzXBW0Gv7UMayXoDiXC+
iCK8tiv8eyroofLsUG+HLbR855WGBGdSVRENcVMjT3R3leeRaQw7dk7Jo9vWCd1j/jARc/BD/F0M
wxBtDOPZEk1ziTzLqz0ss5nEnmi2SYQPYSwnhy7eojt5M3hzhrIh7j6VbksfJCf4alsGCdqzFkZn
Dq3jSuutB2fIIHkkmGhXXphrgTuYQ4jFEH9FpI/ODcgjQEDZ6O7wuc5rXeA5UupssH25bw0F5tKf
hrMxtMOtLFGR1lRAtudNqqHgGlTioRDb7mb2ew77vXC1fZQ0GTaiOO7xBdgjzH5rONP8CD+VOzd3
PSoFhFdfbx4iM44BsFn6/TyOYpvAPQuKmlWyIl94Q5kLGgL12EuZosA0pmuqWuvUzDJhkueJJWdu
C1ecA/RhpwGd6lNDUOBrbvb6JnV7rADGPLT8kgx3JwqxeAC0bM/vVf/s4tlkBCjgdK2KyDP2dWlE
e7tvnCeTL03hB/Xt14lcOSldm5q/HT1l2o/mm3/r9zYsDyH+GgHyD5n/13+WMvlSvbUN/PML3xyM
ePO6Ou4wvAC8IH8/Gdkf8AbgZdEN4eA8W863P05GhvEBtzyYS4Ozz88UEEPHmo9WRy0SrgIfZeq3
ipjr76fx72U20bfqx/9+qzL+ybkIV4NlmYhzNI1jRfj5va2VgJ0JhqeBMHmKVpWdM2UeKzheLvA8
uiTMDOdlPVN7ukoYstB/XmJ50bCRl0ReWVVX4VBkj1YBTmGNnsH/m2RaXAcOZQMJYxu9P4T+CGdm
NJxkWKGUwpkCB9pXRwv6c7KeCwuUqBt/s+LYTnZxKDMFChh21orpWL3jm3YITrHwdAFkavPOt7gk
3lGc2Juh7uL7ONP0A0131kun0+RHTDHGSRfllXGM2pHyws6Z9W2dDqQ/7X64Z+jQ8dwBv63gQC2V
BS6jpVdKgBM6RrVGe7KTNR+gnnZVzsI61sCVNqpfsAP/Wza1Sw7pXztr/sGTURG/+0k1+L6vXb7w
t6fD/AAv0/Z+x6b//nSwexUETxBXf1MAfns6PCqHFtsM1XeUgn3f8v7Y19ofFj1DoCUsoanlsfo7
j8cfdrVw3h3MwDxwrsXM893ToRjVYF6x0qAEM83hXKv3lk0rsaV15p7BgPkL5fOPKsVP13t1y7yR
0GZKV0KXIVZAKaa/z6sEo17tm3dvfhF/8tAz33y/W3dtOvCIz+ikZ1hMlu/jzXXAASqD/L3YlP08
p/j6evs+sRpI7L0+5o8pBggKEovavJ/qDNCv7fi3lJV13xLVEHTTtR7xQaY9gyd6JqIHsxQyAS/Q
4uqsSdYQxcQryesnSWkj9sbsYGuuC7g5G6NremjKGvN1yP4KvF4FB9LJq3ODFSHeVCpNu3VTJ4zG
PBox1x0c+iuVaXgTpsFDnlCt7Ga0C6t+GMOJeaHf+MO69SaXwHAYlhYMeg3UECf0yIOVJVtQnFiF
7kxHY7quZ5McVpmTjgXtQ1PzOce9QLaFxE62Cc1J4ORBs8ANEOaRde7gS+mClBFHeqxbW5THthuq
YieTcdhbryzm4ZXLnL4ymkv2ygIassnxg1EiPSxdOJWQeSY2adRmlwaTcJqbkSiq0bA/V5ZgPs5r
Y68Ru8Xv58TNhWZkyW1BYHXaUdkM3cPxemKsk6eSKwmlHKB77Nb1ttMsam66buo+Oc1EdUSX+lUd
aGXuXzsFY6WVLur8Jh3xS+L7McU1pkOyIHZqxJ+iOQTqSn+adcosVKyDpjvwQZhCUwpr+vlng9ao
K6qsWrxZr2lgH+Ws2TPMl966CO3iNvJqcVEU+J8ZUE5GDyrNB1zWNfh7Dh6pGbHyiVxDPc/NkTb2
V8lqbDLkq8mryuRQv8pabtWH06F5lbtqrxnbXb6oYFoiwzJIZjE/ONXcz2gSKGbmmOU5W2S9s3Z9
MQAtp40egc0BwfLSdaBUaSPGOrWSkC4xWXjOF0pufE4T1Npa687ztX2vh+1d+Crn2QWJNuaWi8xH
DGy6UWaoEP9awRFBSpgRINvRB8FnQTfvNUOmuzA12lPyXeAovqsdr8qHF9YJ9uFFD4maRRuxtDmD
yalwI6/8V/3EhJOzrSYrAvtvKnvZVIZNEwylP4SBvYgw6EiFvTYoAuEN5zdtvM1pHblPGjCwuAic
RcnJoxBVB4KCDLpXtcdE9+m/K0CvatDowvXgjASaQn/Vi+SrdjT9f/LObDdyZMm2X8QCnTNfGWRE
SApJoXl4IaRUivPgnMmv7+U6dfoM93YD9djdQD0UCqVMSUG6m23btnbi5C/ej6K0/qhLlt4zM6q6
IheXow8yg9bayAxyuAcbaGaGmYhvexL7tWLdBTmo2O77ZWK5J5dx3xwcvxxtFtVq9zRaduaCENrM
+ZrkKJY4LAzyLnvtFaqXp7e0XjlN3aizSsbyWxWLHXEp5S2LG1VxED7urh2vvmRq1gxywya7KRRx
rM+fa8buCsli7KJixLZMCmc7bb/nWe8/JMf2uMd1hsfNbyc+Z0H+CjMbcr1nyLV1yBvkO8EghuE5
KzYkW8upNWIJEiM2eT4z+aWbPRsMZPQoIxxN9cdi++OnO2HD2lkeVvsiWdEUVjHYL1OsF3qQp4T3
hvo6sHAgtXp91RMk2+OQd406J81y17Cyt1xgeWe2hHupCpLcWpe7IvXL5RqL7uCEQBUKliQAPr2A
E+/ZJXHc0WAxvREuRqpkgWvjIxmvtCYiY0q1EmKAp82OQWZ41fRBvIzz7vs1cbzCm2hoSjtezcCx
cdaB+OWbucdE7FNz+an7yymrLYl4hIme7nLip+D1j1BRnOUu3WxE7Jad3S+ttudzAtOG3W9vrj/b
araeLUdiX8a32JIPjb+IbCCO7NsBpefTT/RRgmb2lscVl+dtSYr1qyH5WWO4qiib/eY+VFCJ+a2N
6wZicmw+x9FaH8kZFgRT9rptgxqe9c+GZs0KILFAWSH1B/1wSTxYhu1im+8ruJcPO22sr7xppYnC
uHZcBng2WaupcrUW5dfcRwZGhLcW3xsRxtbo3ZSa0wD5debhPNtgnfdqUm0GxZZyKK7r7M67BBhH
S5RkoT+YzixBBU2cPzynfHujbdkizCvwdDC1eug7PQBs1rjmxv4i13XSOGmSmj+wqVr9qjHMbyOu
HOyaKwyWsiwJDa9rKNb4FIsDTe2U7iqLY39XUQLfa64cjL3kmtbDWi7GxKHTAvS3Vnt4XbvFeXSs
eYIeIqvhVLHE8ruLt+obCB6uVafhVQkljfMTFKrmKPx6y8IN96kXkq5VNSGNKYbybhrimzQRt7MQ
rXlBKOh4hkNBMAgVeQ3ewxrr3yBnCCn767Xt/86p2Z8CLfOq/7oC3n30H/VH9/ufu8N/fN0/hF2y
M1FgHbpACFn/jKHHIg6X0SRkCIiBcBUh8M/20PkD1gUtJZZzXCIqfPU/hV3rD8NTrnKXr8K168Ba
/Av9IVGZ/1YqeoYpKKlpVHUYlpS7/1oqZtygeJxtNqMG8UvOWnUmRr072yK21ZJW3yiWT+K8OWtm
7Vcjy0+twvkZSSO/tYRdr9Cb9AxFeNHcc6YRfL/lRHpYleVdQ9mBcpvOGwtAlCDiWFkpAThxO5zc
MiVHQiReJBJGhDuYxcv7JjrswvCzcVUTomBiRMJyCl9pekp6UzGY0j6LMGzDPVnBmnIvFEN8WHUs
YHDktSaYNpYb2Rwd/Juim0z2QqrR1wm48fGG1eMUs4e8oEKLRbN8Rlib8wjohXRCdKpmVJlI47MF
uDEaXDf/XlKDv8Nttht30fO9XjkLWfDa4PDm5dPSqZBCe59XjvtKAEkDjAxHvjSXc5o5TyXfEFVJ
saJrUZlyRaVmLncYxe1rT0gBB2cy+n3PCvt0sdLqpAStaGP+NtQu9jWd8Yu/Wy2hojMcv712CmEc
+UHKM9tv2y8L49u7WSr8TGmX/kU2TXVzmfdF/7glff+74a5Ax9w21Oksb8VtkRgqx2QouRr6wnE+
RWWjmI464iTItMF9Hea2ZkbXWo9zp2ZHXdeN3Jim6I8FYkH21GiZGbOXyJp4KfsXYkXcB8I20nt+
QPll/ShOjhKfSgrRY60EqfxHm/J+dKppXrf3VIlXsRWXl5xY7mEhSPG6+FG5Fin1sFPSl8aQ6o24
z57FrtU45Uoic/vpJJRoVvxNPzPxLUKXRFWzlMDGEtlwV5X8NpzcWaLJlsZ+U5Ic7Wdy6JVMl2cp
ih150/LJddw6nJSgtyUEtq5K5Et/9D7KUe0IgpFGhAg7l+HYz8Kqkgk39h1PCyFEzm5VMmJitfNV
r6TFDBZWRKlJMxOzBy8uhZIgM7N1D42SJcEPOneE7nV7/Ciolr4SML1mpC9xlaw5KYGzS5fztMyH
RsmfzY8S2mNs25tKHtU3UH+DkkyxsjnXuZJRi2qWe0DI226sxplUISW4ml4lPosfFRasCSBj9vDv
iCFFpVXrc6+pkm6ll9UnT8m58JxQdlX+DPsFSu9NlfS7gSs+dEoOTn+UYThB63Wh5OJJCcfpOqAh
r0pO9pWwbCZuFZmSTHLm8uPBUQJ0ZsK4EUqUHluCRn0lVPtKss5/1GtPCdmpkrRnVpJ3KS5zgPQI
3v5k8jnzHLIR/mwoUVz86OOekspnJZoX1mbvCGWlVLSTsERZb5TETlhOuTdR3Rclv2tKiE90E89j
9bFWbn/lKLG+JDjrE25Mee507bLv3Pam/lH3EdJbm+OFGe6uGRWGzv+ZBjBZtthwGwBi7m1y1CxW
u02au/hnkrCooUKjxgsp4NqrTI0cOhqL/mcK0f1MJLI+sa9JmFp2ZTbZRL96JD0kloLzJbP9bFdW
e9qErp3x+surSaVEtIY7/u5skiPchgyJjP26ixRgx8nTsu66TcqZ047UiTxnCXFHVSX23k8sxUpA
RfETVeGr1IrCm1yTBpUsi9yYpNy1KuFiNKv4MRnN5t78WwAGCCdLZWIIp+hIXnCqaFrkrl7tpzz7
7akcjQH/5XMyocsdiWEiaKNVmRvADtYhaLLSO0mXbGHRyWOsUjqMKdXKC0eq8I7RrdcbubB1EFb4
tNIoSdkQ3hkEy5K6vGRROUoA86lKBRHYfT5XlRRSGoY97XigEfeGmP8edptjv64qYSQZVNbI32JH
vNG9hkxFoTcuOWTLfCZiwLPuIcrGfFeEDPuhVvf+AaE8oeAdlFn/J/NkA5F+pedO+l25uiYDV8Wj
lKj9uH5HAsQG9gmQz3+yVKZtP5ja88KakDRqDQ1dIe8yLYt/D3D871htXvCIpM593qmslsLUuAWh
lvyGiSmyIw1Yz1HOPl/gbMxqL0TvjcNFvVrTu+Cu25WoT+dKDBU0EpyN3pZtV8T/3q69/dyL7ikt
POJCizPmce9yTjusrM6Nm3yzTv26CX6yVZCHPMMlhIjqMcSa9eQz9umSaWzemB3LyOzyOQLGqr3n
soujUi+SaTfBZP7rFeH/0BE+hc9/U+uN9VdWf1Qf3b8uEf5Z7/G1/xA8dVv3aDIMh6mA+GewjvUH
WiaDcoGgDRhceUr/rPfsP9AsfCDilHWOI4RSUP8UPGGMw7iC4IBGaeK/pID7C/Ueuua/13u6j1vX
cAy1Omk73r9Jg4s1CzMDvBKm5njXblV7Lhq57CfikaOyKN9ca/jmNgl5Lml6ZmG8kHSyl7msvhBR
SO5uGQRj97dbOIyNzbY6h2B5iRudJFtjsZiBxfOvuV+XZK/H1Ec4rOvCCnQHUCtEf4PDyhFl1Dqs
OUEUrq4TY9Tu8zRZImFK5zbzZvkgEo6KMnPZibImzyiocVySbxH+p1DjBhVyc/cmszLW3UcC1nsA
tL5b72bTGncem8TXvAYxWxuZs55cfwqsvK2eOCT1SBLxExRuxhbMaOQXUPuXfZ35hH+nvnPbTdll
tZG406VvQ5NfF553ge7JNhCs5m5wdqZWfm5eenSnCo2vBf3Qa8uvZXbuZTdfmT0chMSQByHjj7Jl
gT/rj7YxPpPt/eGooWY6gIXNx8QLRhr2gJ2j6uhPVejW8ZtJTGPrTp+sP3dBZUs6X5gZzCSJ7Izl
DSnY3X4jtYKdKTKIDOfZl/XLBNojiJfmMLWIsYZHjINXlZDt7Cujg0jopiz+wCrwyN4cbfA0r2kl
bwqxXqfa9pSWnBRD8dF5w3fVvxOauW+3+6GyWBKdTx7yq90dPJBnnWHt60FDFIxYx76sJdJwJ6hE
tmgms5rgTPjO01Wa4fmYfs0AgBOhRfFSnpOk32/jPZHuu7XNj8KOz4O1XJKQOQV1kRDhkDKEEUCo
i9+esI69Noa9pV97RfyQ6fG+pbsCXJFfO7JSPfMuMexdJx09ynvyoOshdYNsYy1F88jswFw2QT7K
POoz9dgN1RUn750cyGxblmeyMn5Va0FYbyXay3XZ0HGtnl+5bf2W05VIDScoqgW5gE3sXc1+A/nm
M6QRp/5qtIW4pDpOH5CEWLSZgbKerW5MKBjN7kWPeWO2RUJ8dVsdHTu+yGgorhvRVy86CaBIH/KE
sMxOo98tv3HxsUGqSUC+mpy7/cRO+uNW1/Wu6l3rpS3jYmfjDOR4zzrzXC3dszX37YVnDfOJq37B
bT+z3Ms0vrfJBrabezp/sEnTppOmMVTZUY7bbY1B76HymjXM+nodA8gI8mbI+vbaUmDVZiFpqpsz
8x4dpTdDz5bxyUvR6YAhO3dkedRF5ArbOxf5rF9CHBiek4GdrnkmmHWY1n4XT608ebCV3tnBqNO9
XY4py3VJt5/NhJeuSQ9Voc/nca4M1viL4TefVkaERUeal5//Xr38sih8MtuXvVHBQ058rCRmm8OF
MbE6jL2LTLqW0cbT9SgTvTubS8paiRDWNoQla786yzn29NFuRnNecYzwZ7C05HOXL/Vj0+oO0vDE
s92JemRLlbYKwzn4OYuRQu4/qR2GDzeupqcYleS+axeZhUacbUScZs7jUKRtErSORVPUMhb79NAu
63BpSiOOoBCSti1zFksC3wIIe52zfWywIQaM3U3ta7MxlMu8clf3lhTNxFBhLeNhUwlvnq1NLLnQ
Xj73KgFuiOG5rhhDm2hEzNknM9kdrj/wF+cq0aP9CfeYJDumlmRVxoKw9KFlpICsP4EgML0CMF/x
rZBqraVUySFJJQAcyGztQlwwy6nJSczaNSpvpFTJI73KIKmbuHvYoN8kUbIppBBZJROhb9uOAS8R
JrpPXg8xBCSb2CrjxFdpJ1UMhLkg/8Qq05HMnPG7+wlHgXBjMPUgMQXJEDyCS3TRQWeBLA2Hn3gV
XyWtUKkWv2KVvjJLEe/rSSWyLGN3wDNWHek2usdSJbfUVeLu49FvP/GH4JxsVcbLlvbDu+U0zvuQ
4WB1LaizfjdCmhpVQswK5Qe5eSE2phTtdl2pLBnfnbGLlgwrrubW54EmrpLCUI5BU/vrNXQL2K0/
6TQqp0aqxJr8J7wmAdnwwLlSHgiqx7QLCqa54+T2LxMmRGkUi8m+hRk0fcmUbJzCtDtrN8Yk5pgq
OydTKTrFT6BO8ZOt08v5bMQ6J/XU6tpLDvXp3lJ5PHnJUdGnKqSH5a/iVLLamqkEn5E5l+CVc1YZ
LoM+PS4ExFXhopJ/IJxuF9DOemb8CflbKWh6jfyuQHPZ7SS+fWYA5+YPhjl0465Q+UITu2bhpDKH
PKkRFqhyiKZhMQCuqnQiOBrVM35A9kgh2sWPntFCjBR9rz1Ir2lOxuw7odFm42tZs+QYTBwNV2ta
um9A9wwzzDuw2yWP4fPIBCgBpY+vFjDYVZM39xM62Qkv3nDAewdPc5gvZxM86ATf7NL3Ml4Nf5kl
vO/MEoqChKPMYexxmySsIQcFCVZP3ti1v1ej2ZyDabV9aNvY04ICtXXXLDyPnW8vX+1CkGBABKv+
TYTcSNOi+6FIN/0CV8Rwwc4rRkEJ+7hgz1DUB23Uuiu/qzEgUwDVj4zpZnZ8ycG9SOK8vNYRub/I
rlg/ajhUdehm2ObYxXb3oLizy8ZpczKzijhkejccGT94Ec0f9p3G2FY36pBbLio974nt8b3m5AOG
Po92qj2AnHbASS8rzjV4VL8SeNVP1Wit5AeZ/vzLacsuBIbevY+1Tx5iIglXHLJuH+PuuRqsxLrS
DeQnczCXu2TVqp1Ve+mD3sRDQClhPDOZWD7xram4ZfdCYn3YNvM2YZvvteZm2C88/k8kD5hLyMSN
HKt+ZA+XYWz6sJjNm9n786FIjQhuYMwogEpvLqflzFLqojZcU5esZpjH4NMW+k+YAn1/dGenvZrc
+LRlxpVRe3SfftqeslmbH7BQ9/1BH/gltymj2Cqz5b1qrHdcGsbZ6RHYtLo27r1+cm+npKhxl3TL
8MK8L/0bFPcvmZf+d2rY1P7/fU/zUX599P+sXv/tK/7eyRB4amAjcDGnmh6tDO3K3y3J9h8+LQRu
Zc/BU/Qjav9nJ0OEIJK1Z2Bewl3h/aOTof2h+0HURgz3/7IlGaDw/9PJOLrp0TMhYXNm6P+2JpfN
ZmVgS9LDspAEWqcNyBADQqSXyOqRDQ1m7vb0a8OTsNeyrIvK3vRCg6jSO9et0tvRgf7pETRENKNx
MXqW3A+o1pGBFhLWc3YxVA7Fad/OUaN1XkRGBzvc5QI7HqVPL8hVBxHAGG2Kx2BmA5lZoj/sNrKz
rUV56Z1BXDaIrLDPyMcxC+/YpOZ2kLL8LslGBoC/dYd+Jsk6a/Rit2HFT1z3uVu4DDOZP8wlZbdn
JdubcGYzUGDrbvb3w9a+FprhgZKyll221a9LwbJ4Z/pvTr+cAIhciWZ8d0txnQ7+1eqarD0QUAxF
/GhB52DgeY/9Fnl3BGOVa9AUdH9gqlidjNR/6z2qtZVlLt+Iao27kRURtCuxPjCtTtiXz8coWVKS
Y3Lvc/UZsjHYvygyHaiV90KuCemdG5toGIP5FwQiCzvEzlun9IQtKyxT84NaUODhcvn+OPc2ScDe
0hI/hBOcT+vs9eSXkdoHMzw9WVP9FdfJnqvvOLY2OQfDELp6alwXMBCCSu+P/kwxSaTg73zwygu/
BCyKtyELmXsYAcxuB55fwn0sMDDzLF3Utj2HbU7HsZJUFGYqRLZhM+OclOUzPvxnmck945IP9iFX
5GR6XjlDaWK2Eo1x6+1h7t8s2Orwzcyvbtrdge+yj55bX3JQpZFWJDjVfRG6lZqPzvGp073bXmce
Z1uFfnSX5pbcEYa6vntRlAsxkLIy94VjvroJTSUL5eelJLgp06fh6GLAONiGV36Jte6giMWPfe02
h76br/HAXkIjqdEJixsVhVCAkAumRR8Os7plndk6GjNXK8tAY5d3e7Ce3Q4Tj3hKmu61bZgjW3Ps
UQowOynUre2CuTrYzEc/xjrdwOqQSOsUm/vmtv18BW1Au4sZ8+5wUfThmtBogNYQgakqAkYvzYkd
k/LCQk2AcFi8OqsgibytxL7mCufp8YqLzpu2nV3VTqi5XvEhRWXtzC2bQqS/ftc3zvbc9ijIi36V
r9X7TIjwkCYnIhkJx1VC4pJ1JGpty02a1+99Y30gh70XbkI/LrcmZPyUkSDt3pWDeePrxUunYbBm
F2y3dMk7PpJTzC0PxEC7rDcq4aphjp7wmFSD/85bezdbhh9kyJwImSHNoR4AYCPU3naLMGX9H/TX
QbeWNbQSmQUlKZSicb5s6f5uhjwq1MY6QkgWigp/S20eC40hbd72W0gyGuKpFn9Lo/9Mtfym8Nil
n3jF+YSHK8kKfEh/iJjYV+/JOP8iZM7AE0zaBNOL/j4Vb7EHwfJt5N3znnKn9sOmIwnITi8Q8ukF
ty7STCKRsvQeXxOK7RSavhTUIOY5Tyjw0jpa2ANnKekKBqK+PcRtW2FngBq16rB6EvNp0vTDHM9G
KPpPOAbABD81o7k2gN1I65fZ90kEEYPtgWlUmxh4RjPT5N0awFoWIpW7AsAZT40xBa4cn+wmw8VD
cqst7Ls50yLNIemdc23ikSN7ZOiu4Bz3WEmKSwYZ/Ly29k59LnkTktcqKc/6KD4yMMbjdBOL/Ay8
CFFEOVNjVh8of990t8tCrzNucLYIjOrtCWZyUM5w36wLG6YE0r687LOZ34h3hYkl6Nj9Cqwqlvsu
P44bo4zGW7/TEuOpMwAL6NExOjOFYkLqje3TEoN6dLXkkMe6czkVxrEaV3wR8nqOsbOiHwX4T2tO
6XqXzdnBEoHX0wpD4mwd5hIxY01CkxhncRLl1bEvoSmmm8VDprf12aBskuYU8qrVkNIzwj+bVQMY
R2hS7DflUdQmVZsTa4FREH+xaOUdHv8hhBp0N2Q2uIMYM1pjNV9mHIexqB+KRnBFyOd2InlLdtCq
sZNvSN2wnLpwhPlV5+m+iNcbfWNqMnXfTkvKwVJtzw103GTtf5l5kodl6aAqayYiyNZ8mpl3L8mm
PDSd0I9aKs+4zw5QgaRqallgIUBt8nURYu+6srjKgnqTL3WC6dbrZDgZTbVzNJcPGvcLfG2iv5ms
mNnduowvqwG5ONfR/1fpcmrNEsYZcrbjGtsJ19+1GQPTWDBTHKxem3nO0P2yWu+CKe6uVn3GM0HY
zIHVtDTE9AhZt0U/oLdlaFyUexCrr9Lnzgb0BlIqG983q2FSofNNF9KKYEOdjMU8+hURXjr8xCIv
zrVjkNbgxo+bm91rps3J0TPNLY3ypfHSL3KuiXyB9Cz4s1gtmMvIGvtPfMbBaGgYToyrlqacSGJu
K56UZBjvumrc65sNImF8NUVymKx5uCzVOZik9XPqwGXlToNaqUOhGEfWBQDKMEBey5uml1skGZcF
MfuRka21L6IzDAI0ZgBUmZM/mGgTO6tP4gPNWRlajOsPU+fmjEOnR5Apt1UqqsDOxB3ofUZmfO80
lnwaiV30+9yw+0BPgAehTrGt1bbwD7mHWFclCG2KRbkzDHIxOss7zh5g1004ebiscXkE23UU+thd
Yh8dgrmwuj0DqvUCh+S5sttyN8vRC8AqH0apBhUtQc8EMXFvdG0brgsJ4UOScgSZdXxaTXPAhda9
JzZBXE7dvNqORhAxxd1uYDGSEEEtZYOxVOJntr0nc87vtkr2rtEUEVO0IzIBeBdQnFNekVWXHbTc
eIRGd1kwMKkcUwW6mb9SR9GTlv64ee4cxSj7oDwx4aXrqNZgabxcbpbAcCWZUKTM7/rVva8xUF3E
7vZCCtt85vd6LsnmCdAbfrcrEL0YkE9AN/3MOfFBfDc6UN6QHz9Wx9k3H3ET1vsioaQgSzsjYLY5
ERpyzn33F4C85hG2zRZOvF8RPBcsDD31lJljimVyJ9FQJwZVQg8djJnRNvN5NYzaQboomz1PGeS0
9tNZrKMABxYkzThT9cIWdrY8QR5lA1rX6/ut3p7QR84kbR/WeQ3tNLkiyCWLPIJ9qR7GozvMD2bb
62Hamt1BM9uz2S1nf5ghDkE7j/SRZd55hPGF/V6GHWGLJbOPfZMtYIGb5cjuA+YkJt6Rxq7QcfK3
HM00vvN7mwc2Hl7qPItkSxIhDLB8YyVh6y5Ky32cVfxLT91u9+OF3tmEzYGGxZDsEHA/GPdVjkHC
m0E8F5Pdh4nd3FoVL7/mu3vf7e88PBsw8hrjurVtDUpO9YrYSlhjxmUMY0c4RJ+UqP/BsvhV2Gfr
O9a+gcAvtAA9EdgYs/VstvMJP0m6NzXPu4xHIz0Wgl1cXBxZ4JfxGBYmrbDbSdJxMIO5xOIE+GZu
alkczW62AsfiUo03rgk4Q/DVh4Ozcsdp/VvmkpOlpGY3feEZSAJcX+LAYOSqWuPvQS+fmpTrqKOA
nBAYpsr2wmqyfycIDNCExHXL1bGreQbDtk2vRqtvbvmM0eEXP47cNVOq2XJ00LDwC2/3NgtuXDfb
9ywwem7aEOWlckU3PoIveYKYyb9Y/zjgoviwrXTmWR78wLURAbtpDIG4/cJKN+5i3tfj6vCZYUaL
ZEMGZS4eYE8BYLYOcJfcw9hoxzG1sDagoq/5dt9ppBsITdjs34vjnIJidGFQ9aoS6dqzSLPbEUYr
p2P9/sMNLlttYlNssfai19ogJ+88dFCXIq4yMyQcFl1E85/Ktb63+2EPIuLkTryV1XjVM4JiY70N
59y/lF75XhZwuUT3gPh7DaH7scVoFICW2Y020lklSaxyEvO2XshNIyeJLzaW77b3zEiC1pWdB3G/
IUrLxHmiGViCykTs/Nn8UHuXwWQm1xhj71cGUwiGOEcb4r0JeHY7gsxSN/KJkb+JGzotQNS3Rmkt
QSX7nEoiwx7Reb+EhUpdCz8mRGrkYXdJ55wWNFNLJ5FVujz7GhHZu3zJtpcN1DeffkOG13Tfjf8X
hrcGOSUIE//15Ban9kenlI5/Fjr+/Kq/Kx32HwAtLJIxPTZB/qFyOH8YnFfK0W+If5/XMjmFvuX5
+K9Av6rFkT/ntagmajcF5CtUWA8g0l8Z17JI+v8ROeBaqH98y+ab+Vd7nt+y4g1xUm0CVuetpd7i
IHYuEVOvR2hIEQEAX82aldATnXSfTFT4mYVhuLTil7zjFQOg/Nmx+gQHgxPSzlSiie0cMkVb9/3p
SU/kkVj0NmJZFU2etMkgs7kKh5rxaan8B0mUe9iSapIVh4E3BBaUSwIdzyMVKNVc4+PRU0/rrJ5b
vSIbEOz9eNGop9pQz7fBg453ZYxq9eyb6i0gTuF2JLBpF6s3JFPvSt6yp2yRHUB5Rq+4qXfK5uVi
iHRNygTQMl67Vb1/iZl/+4gejBjrKzkzfiG1IiJqyoxgLnz76j3m9NHIajNvqyUdaHB52w1ee6ne
f3Thx5kDwbWHh4oDArP/+8KB4VhNOKgTZFsxDHGkcPScHI4YeyrvNwOEAkC1oFGnEHx7JyrUyZSS
rI5HUUJ5a5xDDnEuACxOzqhCoNecabFFX2BwypWyOw98JFoLJVYdg5m7Ham1jcDu9fu+Z+/ZLu43
jkyNZOFJnaGGSNjT5VQ1Wucwa3UImeGh49glMTra1DlsQI07rmwbQJTYfnW5HMNJc78zdX77LXTA
iiPdcdsDNtWvsd8kv8Z0Lzn4M3UDaH6PnEP4S2nP334jwF9zXTg4n6Pq5wbhKikbkwJ69pyAa7y5
FQYRuermkeoOYmBynapbaTSM37O6p2YurEzdXC1XWM9VZvQ8kHqlX2nqksvVdVdy70lSfHPuQWxs
by73IvHBB0i3SFEN5MAVwyaIL1YWuU0dblVPXa8oOR8zTr2AmMGK2T+XsKWu41JdzJq6ojcy6C6Z
BpDrou5v7vFewiKZOljjLXgrBrDruw8UOSxUAcAqC5cdNcE4WcdM72WYas0rS/zapakKCFeVErY3
3iWxu2cYS7arkLelKjt0yaLMuLVLIGbrflTFyVY4S1DwvwM5GS/itMNYQS2zaP6jR21Te9tBo9bJ
AO011D6UqC/I3ogjsPdnVR5ttczoDSmZMOwSleBNx1aVU5UqrHoqLF2zeDRU0eV5FGI2VV/UerTS
pM2dY2q0RBVrhirbCreIiLY8Wp0P/TnbvkpV3nE4XC3Uex51H3/yeaUOLMxW3dJ1tI4VspQqFq1l
m0NdFZCyZBWuFe0nByUzf6rMJi+8gMU9kjN9SQosE5ZwoSpV7fTOUoWqoUrWWRWv2+gym1UFbdJT
2hbUuBu1LvtBJ6GK315pI5sqiBcqYzMvodRTKjclQy932T4Y5D1XigbDlk4ZsF/zuy2ZGpnjcN62
bT5rVOEdU/uLgbrcKsnOM1WpTg2Kn2eqw0zV8aaq6AG0GEHtp8BeKPfLBYSNQwNQmSqdIF6uk8J4
NBQRm3YBFgP3OQ0ErdLRUx1Fg24Bbp54hU28t6rr0H4aEGTD2LavSUOPLLPRA6NZBYuE7hQlfvxS
xmFRSAp0BrRVAu+9chpiMzxU4+a6ZORt9wZSVf/M3xepzrs3jEhMJVbEnj1XghqYKRMif2/NNF+z
cVck+SWwil1NvelUGFmAQ4pds5YnYy3IuEhrBFvdA4FbWgfTmI9JS6+ZcOoclnpeAmK3Eq4S9xFd
jAWvZSatxCWQIt7q8zB1hFdNVn1nr8UT67cucTQsNcilEmdwnCvrSEIY72Wt65E9L9XtNJhtpAgW
1UotzhSQhlS6T66cvulf2fvHU5T00yOEMhrFxfwUQ29B2Sk/Umc8tDJlmEmPXsWk17vv9lJ+Z+t8
XD3tFi1Zg7sx90G6VD8l83gYJojdm97Up5as+EMhW+uk1bK7w6BBJb2U643BJtoa9KKXn9Ygu8jU
1zEE0a89p24x3tTwA8I2wbiUgrXG0iIBCotmX03UEA2RWANBv1fGTHbRyKBqh8O0iPImobM0PfKP
J+h7QIXUSvdJDeVg8WVvok/vNOr63Sps6tBMEh26xUSsW28zjSINqRemufd7I/dkV3LlsmJa/e6q
FbQn0QqucF82134qHQbUVptEvp6MUbVIm0FD/L0BjepZawpSnqzArdyJt6W5mLJlD5Nqwhvhk6JS
ed2Fb+BmEDbHTbc1eSSsOgvJrL3v8Auno/7S0qOHmcEqCxyro4jjC1r9dKev9xPJp6PNrJUlnVBX
COjemdagWuJHUjp/KbxS0FTygvWfDSxnAu6q6+m9Y+1GjusbAd1fQ+tAa8nlK6b1cjfI5mxw2NPf
zjbWLWxLOm1wyGWQHOl+Ecydr0rX3/PM+Mxncb90FguZOkqisbjveGNJODXNy6ysi2NDhEaYl/JF
bhMitSmPDop1ArOzGwERacZrndTPzcRIQjZLvi9mJ6y0eti19oZ629CYjuehL9jeGm8a36JxH8PN
zS9T6gqHfGWX7Cqiq87kfeYBwbjn1rduY8LOygGxYM5vW9u95FnlkpkOueTH6A1eqYodTNbWtkxj
uaEbLmDDBLhj6cXoJKRGZHh8qTf9DYENu8EE7DF1101XnephhXi87mVaX/wHe2eyXLmSZddfkWmO
MLQO+ECDun3HvucERgYj4Og7R/tPGugb6se0EPm6TJPS7A0lq7K0GmQkg+SNe+F+9tl7bfYG9M1E
J+Ek+y6b9wGcCbpoHhzg34DBFhNCdkvg7cT9FWJ6Pzwks3vqs+BGtwEOGpXcwmP30ctApgsvIvjK
lh5xM2DLEX1ltiTwkGjQH6PDD8X1qjCuosFJNrYTYwVqgq9IUb/au+HZKV1/0w8JeOE5v7IRFyEx
u19G6L7HrhfiKkqNWzcr/TXDy/zC3lxuB8dJd79u539rH/v/qIMUXub/fQ7Zdx9x8Z//85/GkN/c
o3zdb5OIEN+CJXAG/oEBY7GE/jmNmN8YNmA9uZQv+mAm/oRJuN9MBgREVVBQTByMJX9MI9Y3JhfG
EynhmIFo+puljP+6c2XhyykP55W6AAYcz2e7+9dgOWxfF3SqY66hiYzNtBR8YTdQQRs81bbHeY8p
aYawXCqKhX0+p+Y85/u2tPovm9C3XqdzV89nZfeS6vmJIhd6HwqzTu6CBZdPsBO7x3qkGDdbFR1M
qUPAlqzl2U+PWO6GX2XhpN66TfI42hqjN5x9moULOESU7Kw67rjAlKOeo6cniskxGUL+9LqwRpCe
aSbejjRXp5sqyLpto7yEb1g69DwZS9105qnxwQwlGDYLNPAL2D2m8aiJSDKPcUgrMgudzKGdC7zM
EG4IqLKt9Cfiv22QexdPV45eu14/v9lu732kJOP5evzkbJKWczfx09swAepdl+1SA9Hb/bF2E30u
3DbT+EY7ogWpzrwPk0XqtqRLapNzwl9TcUvPuTciNaN8UB1U+HPbvtUCyxprOIKt7oFyAq6xyRQn
P6fRi+NdUFXy1lTl/ARbvf0+1bh9ccqy/ds4mTXcYbqo1XoUmOS3k9+vs6zIPowq5l/Bp0jwkhtV
fx4Ny8248Qn47xxBX2ZZzRx1adGio5pY2RKgfoe+NNCmjMKlZttN4A6w2CWwa9EEix+rEfPRDHXM
U7sm0LnG1Mb+zQz7/HtKx0C8EbHPXiwbvJxE7dwRTfcncF145KMhwjKJr6fczUSFUGcgV6Orjd1z
EmXNp+9lzo1Rhhb8bj4zCDJheBkMjuoVx1L9MNjKXmOy43o9chlxsT/TpEERMnaUPO2ZdWOLp16J
v2pV9aZ/PRZ1uKmbAsK8NQ3DT0j12QslAAO0ceKmGyttKhApuXlpNJtmVmRFfmVZMv1RuHm8GYOO
WYe4L2twXzE2FdKdr3p/8g6/vpNqWu9Buc4AOTE0UXQL7RL/aQuoKiPxC4iSJfc+r4dR0nj6DD2w
viahbrxxh6Z7vq5Djl+pigVtHrh7/rW5ipoG9R3hbFsfSrKp4W2fVzfS9qt7Ll5OtO6jYlnd50nC
hdHFLAmqHddSN7QYoip+Yd6Ui9l0CKa98FsI0aVDFj+knXRD1ty7RGHXx6vcbsy9zNsu2wtRNgwW
ofFEf2KIrK7Ztw+g4XjZsfsuEC1AThiKOkoKArFrzBxdbFL1vGvaFASNNVsHL/e7Sy/GbGdjpYTV
3XXAodKMzZwCkEEJSBT121Ik6km2DtKo7QGTqvKKQYX8frQUAloX00hq6EZOQuM5GT5xlGHlrqty
ikjYp3S2KLNQcNNkhuRPw8vE7tEY6ks7dpjgk5LdYFVKCnUC48VOFBu2nkz2qXOS6uJSyb51PFF/
n90xY5WnEr/hUBbmS0gYZWeHg38STdnRYlk3X13vedtGRjEgrFCZPxqecPiLh6RhDd8bj6wS8rPd
h/oqGO2YuFhJgUWCV++5Dib7bhAO2kbhsAu1cOlt60LJqyk2vA3RbM/djrVMSVJrXtSu93FlGFmX
HRAtilOed8BKbLvh+eeYrE1VNyev4ZLcXNlG4B+CsU2nFQt7m81dJ/2tS4x+I+2yvyN9npy0Jv+U
MjzeKlALjIeY0g5KtgGzkEq+3DGNaGVVVvfkdr2Mt4C40i3DWwX8we2uJB1oB1H37Q9Xm0xrY5Ix
zYbN6Fx7Wo4HkqLea8Sj5SDrgNUC6fl9berxFPhkXWy14D01D3oc00F6aYPQOnoSJ8poBOkPRRXu
HknGe4C+yp1tMoKrER92vPFgdV6BzZj3FTH1hzAKxamEWrSj9dZ7bKce34yULQ6zECc1ZRW+95pY
yUz4ElY9U3rCg5ueOg+3pDRM5zbnaUw1jGLGwhkdPkMLgixHOwX9bxtcNwNRwl6uqix3U2QJXjkL
smiXXNj7Bac5z3AXQ5YLfCzeCA51lhHMy7XTYRoAFwfWrxtfoI3VlCSM5VIYF37nCRPSems2r5Yj
9HluqukmN72XfPBWUJiu0s6/Hay923G+boKJbZqVNIG3Yd50keUS956Ae/0djE68M6IO9hkQNygI
bsvZY5NxBzUa3ZUYNQ9uYQfsmdx5k1pVvoftkhxlahg7WDLxPrV55uI4Ktp1l4IXnXmPbUfejsUG
3639NDd62BYULeGkH8KrhqUT+0fWxRBfDjNw1P3U+z7Vo1o+w2aI6V3i5IVUVtfnquPLWvotKDxQ
+T3wp27dRo7c5VADbnzMy4eMvBz5fhHWN0Tw5UPRwDqr2GlusT4MR7zdzABDMrxV6ZLmqsm73tbY
lY6Vq/PniDpRrDelzQcipOKqE9kVTi3rraWL9jgSwdzMilfUjd9aelIO0hxhq3giPGDicFed0DUv
RfCjA5d100NLZA4sukNc+uVPWxjTXnkU0wa83D9S3xF3Za/TI+7R2UT36816ldDsdBwti/KpysNG
ILlYnCyaEOU6sQmXhV0xvmUtkytw131cnET3jB/2HaoF8QbJ3HCXUs9ODqBK1IY2ky1vfStHprW0
Pz/JwXibfLN5WLgVhzr1g3HFA2KB6bgmPgU7iUOWy8YnFgjoPOODo+eAF4kWEJ7wj/myAa7TQD61
PcINBqloD5JWbdXcymdgJ9TU9GkPMUAkt1E4GtuuZ3CoTBqFdOlhxRRD87OeUxsmYUhnWDnLfdjP
+Yngd3nb8NFbmWPU3+UN2q1rFCpYTYQrcn+4ouIDaEy781OKIehyWJkqv2uHdDcF/dqi6hP25dGb
mEUxB7BFiY9plc0fA12dyLh8VqSf2LxEs7pQRviWzoa7M7sfub5fxreM2CUb1/Cjbiu5K4ROz2MB
j0EJYW9c3CUn7tKSJHQ7bE3sI6tMG8Wa3/0xqdGrkNLaPbXQw5oOC3Sf7czmeSjPXDpTVuNHmoyC
G/ztpLNFwcdY2v1SNGxnKHnc9tIwtG/CIn+y9YAzV68akIZYingOQM2cjl2nMU6MnnpunH7YNWOa
cn7rKj36ovohUQXXHmovbmSGN9GGWL2gZcyoPaYoB0w0kiuhgdm93uhpJMcz8I7a9EkQ7SfsfvuZ
NRpLJ7N6bY26vc410kOUFNXLxIILOurk8jvaUaFvYMaUKUJGV45bxUcIDd4xxBtZ8vJlhJtBoXpA
Z67LNM2yaubQrzhfkdALemsIcBPahBBV44UbXrE/o67nfDbSjS+gR2/9pqindQl09FTlIXoMPU3V
E9hD1K/KSNJrwy5mogaDf9UkNm6DlLeggp9Y1DuiB5wIfXRDa0j/yaWazJkO231f63bXZ0mIVIM5
+6hnAsxkVIonIU2OvNzByWmUh8GJLXJJRXIUYxG9emXth1cZnso7lz4Zg7CwH3x3k6XHN818dq19
nN9kISmKdcWkjn7Ghhsb5BCKPa4P86J702hB+njKP4aRxvMw+s68c9IUtrPjLAcyz1S85YObTORa
A+ccuJ5BmiuM7qmpqx7+/kz8/6dHGSghG7J/MzY/llmc/9PQ/NuX/L67c7+5y+6OOoLf45F/uJQF
eGThOqb5jz9xGIv/cCk7Fus0KS3PWuKW9p8Tsw2wznQlBmXIUPxv/hZ+8VdtZPVnaYLnBaYHXIP/
7+OVdsRiov7rwJxNnZI1NambbECya7hhXTmSrqC+GlLADhFterC0jRt/Zt+zwV2Li8s2wTmtgqaR
574d+52RSOeoZoHNsgx5rlYOVTFGZs7n3kiyvS4DJ12TIayuQWNAXCLDwTLFqtb2NMBxqxSU3bJ7
tsvaMU9lHEie2SqhVpzrdqe6ifyNbXyPPL//HHssNCGqKf07HSMZC7HEC7vvTZN2NzSSbsP2yUQ+
7ut0eAzi8LG2cSabtFHRsRXC62VmuBOm8B4lR/GTMxpUMdoIcWYR3RiZjdKURV9cAQYaJPz63etb
ZxXDcMYW3bm39hCVFzdvr+HAGtuiElQ0JkJeG23XZCcf4PV95HClRwV+iUq3ws4SsqKQEKrIekaF
uB+J3WymzDpouG983ism47EAzSy9TR77/THO0/Cm5eQi4t6Fcb8e2qAtV53buPa29Yo03SVoGnuW
kZBgJSbjh64yxeNou/Y5Y7uxUNe88ZHupO7W049Bq8cre8prOh9V9Eo7QAT2C9QYVoIBwt15HA2C
nEYS99cRSdQHk+HrkRp7zbGzhCEwOhj3KNonZXTX/ZzUZ9hb7SFeLjJU+66d2OeXy39lLcYldkEK
N1/2VlS05fizm4JRW+fNm1zyGnpJboy/QhyhG7DKlO0wPTU2KndQTP6ztMd7qyxathXx+Fkv6RAs
myxwl8RI2fhkRzQpkpZe6n23JEtsldMDs6RNOi+l/arMkmO3ZFH8JZXSmJhUwyKe5EotqZUpzbPv
+ZJkcdoQc7eddMaDYrl9SzDIONmuMBqqisE3l4Y9s/P9FZDBQim55JGaMWOm0WpJ0vhJGJ+cwm+3
ynOuSIO5G1jh1EyTqGcNusRwWts1v9QSzSlrrz6SBsVXTlt08ajAG0SE32k+o2205egMin2DZImL
uykp8o5KEkDmkgUC2iM3zZIPsv3a+lmPLIeJZVXTl1tofqBqcdPhRsdSnFrELL3qpxgmU+xlRwYJ
GpZ6iqZ4IqeFF+lqHMNfEtY2aWq2ZeGvIFPStYBMR8Nm0aDyr7gbUIQGCUpHRen4KKJGvGOsK++r
xYVuWm1wIx1O/nWUOj7issq4FE6OdQWxLb3oFGvuziO4s6S17PbKIij0pa0eFl1hGCY6UtNXZ1Zl
OY2QbYp65TvauFFEkll5GcL6VKrzH4E3endpPPUPmJvZz4glFBF2ar7r2KPaKzJPBu+7oiSFULpF
djMkGfXYHRyOxauXbOvOqB9Eb/a3oAasozNY8lFU1FQcA6xpNO0QTp13FbeKYCUa/m9rVoPY6j4r
Cxa/i6OJVC7ddG5iPtmGGb4Uc1echvm29jrVbMTkKwJ2afzcUepxQG0PN0mcqa2M3OhsVqFzTJZW
UDNIcHOyL6aDpmWqsdDCm6VHNA6z+HmwvPnYpx01o87SOCoxKPfrbukhxQdLJemsK/NR5N64Ytxm
fRi6dbcVba4PjGM4FWqPdtMhnvHqFwWDWo8WNURkHsSvPlTq3jemhUzAZggpptJuEh7yvBo+SQdj
UW51G6+NIZsOYUtaqp6Ffc9bIX2oljbWuWBsR6lxQDXkTfEwcl9kIE1l+o5dmNglSzKsce/N4Fis
qZu1TrF5KB71I6rmCVKFf1aV7xLdTysK1+Jkn1c+1zbNg2qXIGdcuBfNb8GgcWVVWfqWiBgHHp/s
RzlOzyUkIGvtlOO0omAx+PrF+VlR3xm9+FWv+XlNK9xGTSXWcwyJzdT9dALG511mgsD7MbMpFXFA
aKz+68ajp+PX//jvSywKhfzf3Xmuy0YvpdX/7eGj0B/F14/mr96lP/6C329A9jeIEyZXnQATgP3r
CvJ7Tsv5JhyfyDFyPVoE3/mPG5D8ZkvuPZSwOQFfDXfij50BOwjfMT3pYy2iXoJs99+xMLm/LEp/
vQLRWO1hrVmQZT7biH+1MBVmz+JWAFgkR5xSYSvNfoUxHXeb8jSWQtmgIDdZdun11B0nO3egFLVo
SPj4DoMYB5xBunxHKc7RZKr5AmgmurYFu1xVFfaLnyiN5jon8oIuMbHnCjbZgoPH52M2H7NHS+Oa
DyfdwA1wa/WZloX5OJZ1ww7RLAhoKW1Y2Soa8u4tTZpOr5xK7VNqeIBP1JukGg4lhNRbKzZcNCM6
BnsSKXVH3rEiPy0iw4SB1HEG+DFHxcrWUX5M5sh8bJIS2E3HM1iyUzX7myqw1Z2XI0neQEj1mX6r
4dYbetKrPBXTfh150BYHNNJ87ZkqfbcxkrwCXAru0iZhUqG48xT0+LqxjbQnpcxhF/dW80I1LKEB
YjjqMSPCDDQ3JKDmq8HA6dSBwm2c+i4ewuqNz7qAUc/FdBVOpbtu0EsIvXX2KsanFDRDBvegQUsf
6bTfO2bYvTWiazd1Z2UfLrvgbeXI9sIfxOvQnvRNw2J5pUcj2TU1kkPSI5Z7jdOh9JC7yapR11ys
aK0ejcnfAB0GCIEYzVmNsJcQ20i//DYJ9mw2+Afm0oJragnM+NFjkztPCeSb9ZTDWfPNXcgStZ2g
b8zihmolyLm8sIZZITnKICuq6ybux2CfxtLO+SEo7Ywrx91kI5Uabhu/5O50N2S8XXi3Hlo17fxK
eHfw8bN96uSIzbAfrg2zo/HG9rdIcceuIUnOQFiuk4AJzwxmakxxrq1aQrLLonk3EvS/SDM8uTOX
SoEz2kqK16i+c5Xx1icJbZ6VjV2nT2+VJ1DBHeMtGK2zYnbZxCUWj2DKVqxhTm4e/bTS5Jwh1j3k
vrGxZPSB2+5Fc2W6miYZPTveIF7AvXK5kJN8QOlL1iALCLqxWWHIaD4SNbChiIOF/PDS5028k4gg
MOQ4dSenuKP2AQesJMeQxsarmp1oM4Z2dhfP3HEGHIqvIgaUYIAIoJsI3kl1jXC2b93xwIHOD9xt
6h7KCsWmp0mAm3BmbHyNEznrqpnGhyQor91GPFIxhBTQ7qT92bIZ4xpD0Dv0v0MMOxiCZuW6uA2i
+ClVruQ+0GfFApW5dIFL3ZN13bMczJGoqS/eUWFxEGiLp0b481VT+uaBbQvvpy0fHMplInxJoy4f
dKX0FU6AC1VbV7Jxd6Uo7vu+xValMJTjcotDhBKLClHcEpeWQNRtx2pvD/XsmbT8g0YM2pmG8ZnV
JTZnR98SyIjIIeW3ChSVM//IExunUObsWQpYM/uYlvdRnQ/PhpOBiRnCfrz2pj6FBBIx7GEvGcqn
DAUN+Z6lxyscWEwsiulhxXVUP4vI128WloSjLYcZ/tpgk3ebEwGgwrbIiq5mIboz1ohql81B9+xY
s7gbDN9AJzTSZtUumbGmt7lXd1Y4sI0AxeU4eBxgFNcPJv3Db33uk0dyVBs++XNcngvZ+x9tahUX
4hoY8RByXqH+jkdI4jggadi+DIKwm2yL+qklPZF2yTNbKqpgPJ5aqwJKxSkyG5wenpBQIT3zJa6C
/OzHnvqe4uT6YdRV+x4Gi7uwle0RBWgA4u2W88tQ4SVaGd5oAt4L7RLTSjBGb9QS2witkeuvMiTY
K1/LRyejcKiK/ZKbRhLhzqhiymhXnvA+jPKnm1USxlntXShfi8A9VI54w1XRgpRsoTTUuc37vrdR
dZhIh485dJsbzDNBsR2UcH4mrltITN1ZctFFmrwl0iL+ZI/djZHk4SulAs5b4JT5eVZj9xOJiNVQ
hUVfr2BKivdZhdawbpvevXSN4JNEt9lHZtkOIcrl2w/mzNyXUZ1dwVpSDta5vCI4N9JmHJCfUNua
jSYfubTLsHLEGRK+D1mzDpbMZR16BVGUlg8ZtAAw2DFslfcsp9MAzkxBxiSa9T2MFKZ0HErgBGx1
jxxcOZtKlgLqElNeuhltfO1tEpN5csw8mbkXIpyy9ADPw3C+wYWoD8K2+Ywg9LMFK7LO3bi+hsKS
Jck0rBD3DrVh8pSzX7sxQv8jkLNtIpGhrhnhlaB1OV3XlK4cyoHRmj70aC9ZLV9ZadW9mdrKyX7q
4EmWpbE3lErP6MdAmaXWxzHSEAHLIKW2T1Q3fTETVOyyez3xgMB1YvxwQAMmq0BHdO4ELH9mpRgF
rNb/cqs+fMlBJi+VqPXETSEscPLRT/aGTM3Pz37Z+i4QSVksuqx5BDf0dNtV3ud/3VX/vKtyFfy3
d9WPJv7P//UvDSmm+PVVv19QuVA6rsB7EuAcsX45V36/oMpvoI+tAF09oGTrl/v+N4nO/ia4L2Jo
wU+C910ubbS/WexNCtGWCyr/JQIbNRH+37qh4vD/J4nO9ywgjlhDuJ3CRZPLn/+lLIHbkZQ5D2ey
vSws2LilWJib7KbylHP4y2vzf2hmsP+lV3gBLPDNqIQB+2syOC6/1V+/mclnJB1dSxM6Cn2BGZGS
ycWiRRtfi8cFiHZP/GNrBbNBqXjOKZzZomd2lSIeV5Oh62dw7uwXJdMs4TYVOcRsG9x2N25Kvwpx
+pj4s85jk6ZHpy/vjIJRmSURt7T1CKybULWb+ttJxTnZ/almr+vGRhusI38eL2ZjuUDKLNG/+ZGn
7zN7Uh82T2lqAQmo4WX2m+ihJJiDzKYTvP02uw2amrAlz4S6hzWjiHU/dwPIogxiS8nuUOJl7aIa
HtLs1RX9i+AKf3TDRNC5wQOJgbqOCohZUeX1q7inE4DZABGBhrcwy4+RBwPn0LrUsR97I9fTChVR
AJyEjk90aVTiOpmH/IeqBZimxPKSkhV/O72D5HHJXakWJ/SEMOhvAAQZ6R63LsvjlMqpszYa8zUB
BZ5tUub1h2B25E8sPMFrn/kYBASofFY0bRNUCxhJEbKca9NZl+3Ykkv3ra5YG3MfxauplhjbccZU
YlWWIcqB1xfRMa4Jom04pPVzVhVVthO6ScXeqxP+gagKSDGM92GUrLUd1G+C/OyXby5YH79TtQ99
PmyObexpDoPGjR+z2VMk1Y2adUjWp8DQqCqT69weBNdxI8BvUHswmVaMfoxcruACgslFFPUWf2px
ixzv/MitILuasoYtWdqGpJGsaGmUsvVbCVbYukbVNh9KU5nvJlNStulFqXnKoiL+bPuZAzAKEmvC
UW3ystWuR9GEZ1bG9x6tgYuekcn7nk4tTKuBs3gS5yZDxRbzdI0vhKPRdZc1TNn23ZdtCqBt/Bma
nmdQ6MHFwyYt4KYUAMAwwNqlQMXiWqnviQWS8W/LKb+HjsnZHWpaKmqu3Slh677uznHe93CPOk4m
AgtEeLh1gorfZG6tv3fAB6wlg4sfgBuHgGGsc3QuGgpRuusWBA2s4wfP0bIgx67pfZcldjUoiJG4
U5pJaN3GKc7SjGIKYCOQWKlhtUPYFX4Skb8VrSffW81Nf9WQTmWETTvnubKr4g3OJ/ewDHvV0XMq
xyExM3HFMyJgXAcaY6N4DRxgzm6nsXB/aNNpyXF4RIrR4BVCqj/JnnITDAc5UTtBqpnARm8eGTu5
WjBiBd9L6czjwpKIruy4c9huh4VFp3xt02jDldS7DbnVv/vc5O8rH3PWhQEFh0841MmeKynOKLdL
h4ZYI9TDVWJULaJpAqmZTqxRn9pUq9v4l4jKO3s+zVQR/tDVBAsVuDeYuv86Vv9xrP7D9oms8m/2
Xv+Rf8xl8c94nj+/7ne7qPwGGl4iJ/3WvGz/aRd1+SPX973f20R/O1bNbwv/l7oNjJq+4+LgdBCF
fjtYDeDyPBekRErireSwsvo70o8I/vloJUzA9k24lmPxE3r8Z+lf+svR6qd93GaS4h0H//SNCtOh
EydGks59H3q5AL8Ko/IzQkl1XjU5oRKPDUSvITWuvMa6zok4vfuloQinRj6UF9uAO5ExWs1YuOPo
HkcU3WEVH8HnitXPBRcTdQ5cAqM3P6lZFA9zDAtwSsaDU7fjTswW43k5gOgu5+yNjye9MC6miDo0
z2lCf8XQAKghBvAGFv6hY5T5GZgqxq5nzeNuYlQN17M5VbdQr5JnZc3GKZa1e233sYfAagYtRkHV
77u0zo9hLaaDGDyrPDaRhfVAd1mJAlLyOTJq9W6n05hAexTGrhxrsdE+iDCMHNUdPrap3nuTwJau
iilYT/PEOYlPEB0l6sf0Xqs52Bdk2V8Mrft7Bv1qF7rKvnXiOFurFIbbmp0CJg3ZQ60kyFpjeoAb
OHg4SnGZDvnRIBNyD+q9vivbYP5ZR0Sbxgme6appiIgDRgI2kLqjPHv5GO8oPLLuvCjrziHA6ovH
X2ds/M4yH7ogLjPi+p59CAlikFwg6hb3Hcc5RUXR0zylY78ejTw+t+VMX6ZRZnBBumjrBk14kACT
n2rYZIdRVNajXZT9tuI8JIfWyZeaIu5nj2Y24lGBX77ynvO2tF9XvGCkpRcPpk8yQJLePjCz6ItM
8u7QKzU1PIDHlh/MDYOzq1zEwRa7PoI3T91dbPrxte9G3akty+C+TIoOdU9nOIbNybNeErYG5iry
cS6hKXot0mQ1fDgBhqRkrKaH1DI8zrJhZtkScgOGrB3M5yL28Y6SNe2oPU3818nM8qs2s6urOSJL
LhFkCJ2kI9Ahc+QnpYXOjW5Vh9+qchKJ7XNOHsc0x/Moe9KGLJhUviOyEV/CqGzupky5+6joG8wj
dbozOfboE3JKJrjOGCNv1QS1s2/kwlAEZj+3pAwdg+xh1NAqEw+bJhd1SzFXpo5+JLxj1mk6NctR
DRH7EzUc58r0ATGONgE7J7Gx68AXefJzK6RDauk30XGafWrdWRDWp/gculDeSDIke1kWwZXfSPXK
mtG/5VuC6zCjMrrBrTkf5Rikj/6Erscs2t1r4TZXMXIAq7cgKt89J+pRB6J0o7GNYdbLPmPYMYcR
VyWG0Ch7rKvQByU1gj2gFueCy5RrUe7W0YUr3wCOeHDsS1v5Gy/x7W012tOrRfv5fqDNZm2i/4pq
jk9lEKeXyPTKtzigsJX8muI8nhufrIiGkVBunIS2x3U2SqbGeShSddsPfngXR0b2BE2zu3NLWf3k
ykWY1nZ1cWf1nRmgW8TY1mVonGDegXslN6ytzxq2yw07AXw/U7EUCk32MF/rzrD1Js/S6QW++/Cc
SGpdNtQUNCm98hE4jVE5Hkpb+kkVvD/QcmASTAuqiacY8Et1bSkuS7PDTO136atVWvahH6R345Wp
VPw6Zt29pIO2zbUigkJsTNXZKWhmuhfD/m4I8rcWI8SmQmvd9IYkv6MglL8PXdnglESZ2OO3Hz5I
lA4kEr1HwLTiZ9TVu9ro+y3rS4xcGOj1XTh2Mc1qLreeLtHi0TRBo69qv0nuMivgfsuNiGwVKMNq
ZxhJ9D5yZeOhbcKcXhXscFsik212687Z4kePhL7DFVQYu9YahnNMUI/qdzfVb0btdwLxLAKZzlyY
PWms/8HKNXV2p6sieIgHypG3SSQwBhnOwr/RQfFZVJJnmd0a96LJuJ9m9siPY3t1dtPnVPCxj25b
tKhkGLdcWqmIlkUm8pOXW84XrF3vgnqsN3aAVKKcsTr01A+9e7Sphpj+5vBxufODLbGMjvdhbxXr
1gpx0BaDPOfggq5p6vE3oxca58VYsRlK2zs5ttB4oOzpZBA3uusF6nAkW0X4OXfiq2AxJ5UaNXsV
dDRg5pmTnEWQJBvKQfLPfIjJOIietyLO/HmnGrDQKyer2kerSvATutmgJiI9XfGgUY5AsDJqfB/d
sLtYVsZanJ5msDlYEtufFKfFP8lizmeMmgFWasC5p7oe9LWfWtmpzR3WMHwioRfxT1uB09HmFbw1
eyexGse7wdHuqfJGOrK7yT5hLAZiR8/ckzIcfzUQVPjKQNkhF0XzAxie+FoVfP5X+NXyZ1oKw13H
o7FaRxUkDSzf8yV0Pb3unUoTihXTpzC9fB+AhnlQg3s7JI6Co9EHd5NnI5j6XVCufYEcu0rAzOFY
G/viU6Vlf1iOS4yp3vBiTSQ5V5rCwVMXOXyvKGBL7KeG+9aT565XioMd9baCjhHmKjm5qkmtNR+o
/q1om3ZYE66a7mKa9dCOq37+AXHWuAmnQd4YUWGfi4L1fhSEzX1jLn8JtSDuj9hhXTF79nioxra/
QeO2F7IdJtuJ7PUI/yz2N4CL2V44OpcGKnaUnmvZ99dqsK5Lb+hYMY3hIUVGfBnrFnZoMCHrO1MY
HGNs3OtsSNp+ZSYj1kk1of4NQGp4cFtWfXanhinNs/T0HfEcgCqhnrdCSs3Rnefldubv1vhLUuL8
5nAEhjbtJkKXlyRtxcK7q4abqE2TXcLC4zKrPrux8Hle2GwtwnNcjyzN3HamOyg3mQLmaPS/+mAB
IE7CJHXi4U712OCP+4YnIYRcCtMXPbvfcxAF91MszXtlOc7B8UR6VYMzPRpGNn8ZipIxounSxo1S
ZmdNswHPn4hnbFeFoELgB81PlQuAfDVPZXhbGq36YTZR8uk3XvsTWEyHw6oWrygAZBeR17+7NTs4
3CjyY0bOKPZRm1en1g/0QzGDjW0dU14PvExQsbrxKara4BQHonyqIYN/2Sj4ZN6hCM7UOtI9NCqC
erLOXzwIbvoMuiQ8eCwEEHIn275D6yK+8L/ZO7PdyJEs234RE2Y0jvfR6fRJctc8hF4IRUjBeZ75
R/0d98fuoqqyMyO7q4B87MYF6qUQiAyXy51mZ5+9187SqIvonQuni+GEU+yZa28Dnbh0RMbgUfM7
qsSG6yZUA7c+4AUA/lyOnbZg+ZYkOZQQSFe82uajkAVW9qhpxrumc9VOYTz09a6VcgsusL3PMSGS
iq6WCa5qEfTZtsCIT/CvyCRBJyKXY1ZMP4wqpoaOphf3zY0ilHwQVdi0TWcBkR9MyqIPU+8vUtNI
ny4BBIiVF/QZVzmWpcomkDg0sj8uXUcSqc1N/R12/BJTGBrN14lY4EjzdbwyCVTsVa/ag0k53kT/
osSrQXMvIkSgqKKrO8kNPzAgzogZq9SeIiiIStRF3caSjORoWp1iwrXsA6UxCEFzulRPUW/UV6wD
B30bZknzAhY7eFost7mUdmRcWpmoO/jai+Vxl2RzMrWda3LLKmvfrtz8wwr18tASTduYbcXp2ZjT
cApih1VSWiVIOAp7MdcowPyeG/dLhIke3DwCVfuEhWnSt2IicMEi1Lgqs3rhZppNbxwbJlbQaqbV
js/X8ChoEb2vqG57j7XRrrw6yye/k/SsTukoroPUmOG5MEnsDDxDIJTc2PU1foMoalzqgbShqXtt
vjhPaSd5bGF0q47F1DgHu3Tzp2ok/MrGc+Riizvje14t7imXsXlylE5IhQw4/Yo2xt9tx/cM2EKN
zL410tHEtq1LOHLYY25D5FjI7HRBo4aBloMBa3EXaht1Wgal3edCfpIk5pdL+ai+ITSvnUeEoWNW
roARpwX6zv6XR4RUBHELKfqPUbMMDji9RKWoiqV7NBKaofgzvNykeXI++CH/tuX3trUMHjwr4HRW
w9HIt2lGaItzVJYDJmZojbiLk+6MNUb7XvR2vv3/8sJ/qvaO8e/VhfN7+PGefRa/GGsxlvzj7/2u
26vfTIN0peUC9EUPWP2zv+v2BmFUgz90SISSNzXw8P5TYKDZXAFH/eoWkbal/+ErcX5z5frfMaDm
GMgLf89Zq37F/yJTOvrqUDGh/zooC85flHQnm0GF1hIzPFdWvi9Z5fiBTZuVnjASbIKI5AGe2uaq
pWsSGznqc6nktB36zpyPpcWNJC4BCXiQWLDWJXSoRVwqTZARYvwkaWG9xZxVCppT1d7XbI4PgIbd
V+RH/B5apLHMi+byJzMEj8EpWXCfEDjaA12RjFul8ZSZshYAyfPUPij0tpkdLJU71wooxlHGTbon
P933kNSVdhXTNUQLuj6IdINjIxg3dC5M6cWwhuptSIjq7EUbnVEmIh+D6rjLu5qeuiwq6AtuWWCe
orG4yJnqYqex4EcQ4pmSZ3MOWa7306tetmcU0GYXAQsiN3XPOfqA85Ve9SSnWrRLuC3nFEDj5XLo
St1TCbsVijBvPsPSlGl6q4qo98fcuLZhdsEqtvqNvWg3fTF/iDz44EG8a7NW7eMk4oZpmzEG/zyE
mUlPy8I+j6QGenZYjFuMnB9FEQ9HMXG5xH6h3XALu5tUgoHDAK0x3qMQnFQ4M7u5b2oIzFPvaIQv
PlJDcTZpmbaTXR4cx3R8XSi9K7Dyxz+tfnHWogZNvNYFq1xolpCN2CPNXgGuWOeZdUuwDRCliiPn
RH0g6GAouObb3AyfWllXV1zJp0fZYhpkU1N8kK5LbivQAy/MW8k+qhUzP1+ZdFugL79j6IWlKWLn
SUxWerM6KQEOagsKMpUS2i7Q5VvZFAqlNyfXPCrOAwcywAtZA3CfWMHHx7FeGvgsxfSYcEva2hRM
PNSTpT87qTXvOdKFB4x5ze+zyUZXDp4HgwDGptUBipIq+dEPljiYVhRdxb0JmDmsSVAWpsZ+OJi1
XY5oQkCmThm58C/RsKazlk4KYg/ueGBycDbNFM53c1VSwNfqEW4UneXUgWu6ZpEFUeIO+2CHimTD
HPGqrBs4IO0+bDlCI5MnNRbWjdtO2V6QwvLyqltN5Jq9RdeRO4z74G7W7plGCv0y5F14dAZ0BFQZ
jDgVW/LSmhJKOOaJApop9BuraHxHo6wLqYpFblXk28YgNqrP2vB9Tm3znCV15ikiNhd2V/x2oXr6
fdmPT7R6ONfRTP5y09DhshFjL+7QNcJzEEbus9GY2lMcLfO7ZJ/8g+phKLgOCqO+je0otjZLJRm6
JoQQzLJQrPUTPOWI1umBvjterSXGRw6pYHpvFtkvxFGDoTwN4+KQzaFvdcRaNFnkhDr2Ftvezrgp
hTj077B3d8ADc407OU4iVmJhUjOD1TFw46xORcuOCh+HJ+cuTzdT0clXVzUA7zjb8Qq0BWCH2OJr
0vMQMUBn5sV5qTXjbNCrd0E5pbvODeqRaIsB06aGoj3qaj7AFS2YmmcwoDNP7C2JhB6/rNuYT1ET
mfT5DKPzrepajNLO3FbPhYNNKGs5d9uin/3CLN1jlZbaTd2vjKKUUlDdG8lEv/JBY3fCvBwkANjr
T7Z1xTnTDJPQYxEUGEsX96KLiBg9FsASJ1Sr7ce4TT9mOzFvgQXgxZ8D4z4xeDw3lW1/6DElFoh5
7rgNGifzqVzr2HaWq1bcmeZRpYvCVFI2BKB0vc23+hK0r/ygbe8PS+E+TTYE5R2RUgqbxsUE37tW
MFMAlfA4Cnjk7zLNnS/GlIfHSmAuoVTFCH1qLEW3o9Gkwo9L+BmjN0zLpc7uIqsonhHr42/6aFQH
Vy7Oa5yO9p0IjPbJ1N34Iqt15ZZNGY6+OZ8OTV0mV4Qt05/UymX7mJXc1hx6X+Q4SfSl678Fcobm
1HIZfnJMa5qQtZg6/7Qx+O+2zX89Ig1DYf9UuqFLHQgEa/Jf5Pc6J9aOkJIy2LbeDE6Mx6i9Cgca
H/8ckoxxdCiYqoR6UuFzW+x0ng9aYz/C/b0CQQPvrdgUFeyruy5YjtTew2u4zGgoE0VCfX3AbOfz
S/sHAuTH9H/Cz/K/ed1yPbp/cYxapv5VIaBs3VD8n19fN3WUeRoaS+qHrIA5FGM0zA3gyelozzfG
vcs30//3b5VcOXp//JNcYNa3ySRKJIn9EC3+y21CSTW0WixTX39rYLPgAqNjyt5MNvdYPyEe4f37
f3DdfPyXf49OBYX5QdjcYX79EXXKnRbdIEMNTGKmpgrO1kcQ/+ON/Fsslf+dubF/rsL4wP9r4srz
e1/93/9o/+yd/uOv/bFBk1welWRD9WVN4Svy+x0XX/VqkMa4QmxL/tk8zZ/wW+N/Crs1sa4/xcc0
yQoNtcl1TSjxKBTW37rmOqsz/E8fFFZoNHCs+zrz6z/r/PW7YIVzZwx9ix+gMIdv7FVwQvNE5jKx
LqRoQmA31a1rKtKZqw3aWIJ7Zyrkld1M5t2E3eKkr/uu2SQlgPNu2o11M5G3XBdjLJKLpwwQ2wwQ
ejZ2zSiiK7iF0LXcEZ+fHZGxZf4DGZa5RLTi+8iA7czGQFDQnMTbIuwSXCnZtYohXhSLPC6U5w2J
TrYtjc74IAG003u+syZreGLnoO0JWItqY8nJ9AajganQoTC5ok99Ei3DWilo7svR1Xxd9o2H8tUc
S5Z8fh5lI08sTI1IolC+aGufpCcKXX9xTIf+A8Fd1XXjeYUCb9FYTrUVHnD2PvAlvCEp4id6/TyE
yeDrBW3OWTJMp8kFNcihDdcKAgFE95vRkGhUAnG7AdUeMeBs3dFJYdI4w14Psk9d6JnX4F7xEf+o
OaL1mLBr+wGwr/IEDJaNhA2G6aHTbqe5oEFIUR6QcafZVxq1wEMJcSRO5skjNsgSKB/gdE2quZlS
q6J7EBqv4cR02FlEzfLCMU7zUobbvF1KH5YMT4qm6rIfup7Gm0gzo2s2Th68dPLJ5jbCgWyQRWuK
XRuwkWq6baLG/WhnlyR/D6zoBwbOBzh9fm/l5YPI2THQ2bbWYrVcUNE78+t5XC0hWQ9jWZub5sPh
lPUHla6ZpfEbXSaYKGix20msIIACA/qW8IlWcMUMjetB20ff7T4p+ZnZF5abBL81HL1UbSNMCPZW
NmV4xqkYLls9E/X0bDJoOqwl54mwmxUukixZF2tPY+gIL6bC7p4fe8FEaIR0fcz1sZFaC6l0Hu/o
+7W81HSbF0vmAoGaeCRLHoG7BP6Ve6dcAgZGEIh3102qnyjXTIpVU3FXq+26OlbW2B3Rr+WzTQ/Y
KytW9s4KsG5O6SS08UxjZRjG8CP12rY+Wd8gz+oLrVqSSi8z4RroaQPOEdfth+vSbqF2EJOJdxAV
5XUTBOZ9XNedn5a2+TSpQT5ZfdbKPQvsKN8YaqaYNUqAIERxj0UKC/I2pTPl0alc+6ouWvtmrrWa
kiYMmLjJineL4uk79jn6FXQYvnpGSf1zEYXWuaZ7fV/MrrnHJNZCUxBNfo/b03nkmu08zYtrb8sg
t840BNJu5izczJJUlbda2S0PEWztuwiysm/RnMF7agzOhQ19wFKSBtsIfLPBR33hVQ6DuR9zjXtq
oAXaVuDE8pjSNYg+xayQpMbRt1IC8hDD7JZqhHQYryKnEwOx9TG9LpcFJwpR6nSNNpLJXlylSMtb
FrIbfBLtDew9fi2rd1+rTgbsy7v5jYgqfqlaj5tn7K2tz80yQUHMQp6EsC350leyeITK2kMxsfuG
tHqQTDZfAXrWdvOKQCDnsGlqRjEQsw8BHQjUFcVknei1a74QChYdVow0X2iFwhqaw4IK8MCS4TtC
ffbk0kPnJeI9X4uZAR5AxV5xDRBneiCQK8VBLelDWN9KEgNudsR0tc/ZvVAsBvkBJmS0N2mddxk3
IEOEtQkkoiP9eaG8gE7PL4iEpQUAJYLeZC1FI+gE/U4DXAIikYtYMzj3ydSx4pwb1jCtaX8GQ2Hd
WLODNXAaxnMKJqDPQJ862U0X6S9CkVNj98HNtas+m7RDjs+vwTuWGw2bX6bTburI8sBgmu/wf23m
0vUBR3zHAhRRWO2WnnAqzWsCfqnIMemJlGCwG3Dhd/Y8bNETsGuUgt5oo22f4r4Wz8PC8VI6o9i1
PL32YsgZOTodDMAU5J5C7t21k5n4iaKl0VpMMHT0E0s53U12CXPLOVSDq/aBCOo9y/rqpDdmc8Ar
QrGo3g4fbtSVr7kor1fI/jo2H2RrzF5XkDaARCUr7QyRRfpjaChvLCKYE6XIDu0QnJSTNDRs1v1e
cZD49oCPMnFZ4/Wake7zyKab1oR8aCq8fUVv4JSXoE6LMc/u3MyVOytL5DbAnHwTN+t4pbL8ENdV
tSsjSDgSXf2ABLSwORXM3T17BYE4fCGfxW6nj8OLxcNqS0wm8MZoGnx4pQOsMKrSA1dlO1PORF16
0Jr0nXJUqGhs9xEPfqiL9ExXgiqqKTafrVKb76zmJiuhnZWtexonto5488mCqAlA4ai355CTk3wR
IohcWGo2rvEBQpqsoL7teQRucHYZpyjIQHDoGonHMGpvhrQwvd5xzD3GMM5ZWz6qttvYrsFynQzw
CU92+qJEaf+M+P1tRWmK3oObiIJE62jCNJDKutkjNOBhl8qokCMafXoa2qWPPPZKCwunwfikg/gQ
WFb8qCAxhdX7XMDWYvFcJXgna3ld5lbe7SQ7e5QGac1HU2JljUC6ySXFJyTGytmYTIavbmyOZymx
fpcu1THoyTkC/8LaB9xQuI079Joq0xxv6ZVFhFI3t2nN2yzweJ5YyJsXaTjzTottFwIZxhhRntWA
ubGyC/Q5fIlum4+4kXJv1p3HIS923F22sdk/88wkBtBnIXEqzPpj39U7K8EvP0+1uqS91l1Vteuw
f4+L3YJUtiOq7zzwDErOHEXkjBh/NkM4Wt+xg1b3bWZwmVt67KUtAvidpMr+inVa6ZtI/Dukp/g6
LNPmbhhA71VFPN2l+F1+qD7im2UmL2XdunBhNZFes3td3yEaU2+pMy7f9KjLwa8Bq9+UTe+OxO5q
1RIhr4z8nqVAhbPW0s6zrlYYrEq6TZSOBdwLcauwq7JID+/ZjWf3pju2XofOH2N9YZWopjza9aJ2
cSgksMKV22RvZRdYxzCMOxg2vGE9JOS7KYl4v8v5GZ+nccXDmR4TtMtLPdOrhV9G0gRgNUcdW+o3
NeRvtEHRC8bG/07AO77XBz3i8KEV9wfKMGjvVGtOi17UCKWgA28iN7Fxt1L+VeJTPeAe67+j1i3U
OgdvgKtY8iR87g9JMxdH0WLuDCazppvJdXyF8fTQJImpNkbH8mNdzCa3CYLbdtaSdpuxSL8jk1e+
lLmB/Blo7JVKM5lPg2P0uAAmt0BrnJ3qPSVvmWGonrKTXmXxgo7Dt7KFT7jH4sXeZMQifqtCfNEu
TPMDy5D8G/mNhq9iZxIDG5Lhrq9U9DFQYXTHzS//SOBf8RpxI3NBoS4yU+rBAN209lJR5gbRr7uS
QxOdMrw/N6iG04EPTHwK8HYLD8BevUtoYL0yvkwyQYPeRKst1pmiK8rrtFFwouMEA/jqsTFdvolk
u6rdoiiGGlY/jpv2wwuKRfFGtgy7jmnE7dlgh3+v6Pt9XAeGR8tVMxQbvD4k5hFBpz63b63VC0TQ
0TmHqz8o0CacQqtnqGK7fmZhmn4PvixFRse1fMr1b8vqNQLmhu1oDDT0u5nb3L5dfUnFl0UpZfgo
NtbqXJJVFx2prmywM63Opnz1OM1mHN4WC8Vwm/rLBFVwK9kHoJJYBX7ZpMq2SiiFsMcbe1RvFYn/
Z2sEpeWu9iodvfe6jXqTEj2c8dKN7JNemLhaZG/k3rgaszQtTx7L1awVrrYtaFIc1m0JCCOmtlRw
ZvC+fTm8jDiI3gZb188OIL/zbNgZZzSuMAcriwetQ7abbnWNLdgzuD+sXrLky1ZWKDk/YDmx/Gl1
nQl8bEesDljRFO06AsGglS/wLFgVjxaCElUeeNi0vupPM63pF311uEWkbmnKqQPWf5mtNdkG2hGu
uIjylQM0QIwAhGc5rEMuzNOUmVcYSZhpsDxhrhspD6Y8pC9fM4hijB2rD08PQVvATRvKnq2DckhI
aeIJ6/x4EYm93IxjZ9ySsqVHximwjpur/S/6cgIC3Glu3dUeiB62GgUFnkElI/kg47nQttpqKrRW
e6FWGuLOWi2HIQU+0EqwuPsFzqz78cudGCutvimrdi12xbzYKHu4T1ZDo2HW1OlV8xw+dF+Ox6Co
I19fbZAY0HDLt1IVlNSmfLrxM9wvdhq+tKuTUuvxVDrViFQ+zznSXFESiPQwMvBp+jJjytWXCVcT
dAXL+22xujbVl4EzTs3oLVtdneaE1x8bJe8WtDBsn7z0+TCsXlCxukJzNQO0kKtXdM7G4fVL3vhb
cs//NHQuTFvWh6gu/1rH8d77H39ZVP7z7/y+qDR/s1HuVtIOqiGXKcS730Ucm6ZSR0At42Bnlbk6
kP+5qFS/odu4aDQCaDlGJeuPDg9Qu/jHbIHAY+L007kB/B0fNKf2LyKOSV4Cs4vAp0SMCWe9vQq1
f/JBY0ZSAa097bY0w+RGw4QB87TMgNjFmrs3XCd8cAKn8fqsKQ7dMK60Odb/taMZbwBa/cysvmG6
7A9RqZw90JT8HLLu21p2LE+utTCC8RY0PzHahXtyAKD2Mqu+Grsg3Am9tXzH6nFUoRAcO7ZVj7FY
OH7axCtCbZvPWbLVtTK+FubobguqTb8lWRW+4CkSngzJ/iZqnwxOcyM1Kz3Qdy7WDiV6dzYDfk1P
0xu571VU+d1iSgxHpXolBbyQR7fRyq1Gr55GSrpm8FuRcW24efWgT6Px4I5jvqNNZd5gHQn2+mAR
OxgrkukYI5O92WnxUyDYOiEEN13uTcaIrzsYegyCZkhpqNsxlbpq2Fmx0Y7AhyfneysS/ZoaY+ez
rsbB2WDpK/xSA2OybjeaK9gCGbmeoSu/i2oWPC6yoNq7Y1k9d30cgMBvivwzzQc323ZaOr8ljdNx
5Sx1Ni0EbT+1ohRoSjzUGazlLlCTuEbjSe8yvFM/tEUtBCm0PF0DZXWPExKM/UkWUN2J/SsQIQJF
Ed0Hqw7XpOz7ELj6k7lo7rMQaDFek+fkubXQcI5aauWal8SW84ry4VJ2odfAedjlPM22fkWrGNQ8
lJADpZt0oLXo11Seg1Rjc+La1L5Z2UcA7JPiq/lW4EYjnkUNQODpbQqUHQvg4lD3YmTfVU05NtX0
IvPClmEwT2rmzDgtT1XWC+HZAkvqHMTjJZus5TWw3fSO1RdLOKZS9Wjr5P/hLXS8nrUWhJG1p519
YwxS1J6qquJTi8zgBhd9r23GwpyoajGaun40VvYI4TQwJJUjnoOVTJKujBKueuk3MUrt4K4Ek3Rl
mfQr1aRH+KgIr1ewTlbqidtHpj/UkFDmlYnShQ3uuTDexeBSFM1VmyF6F0KPHuEZpPukyvQCTShG
ozMRFRC+al4oy+mE45H+EdgpQBc/pkif/CXTsNIUGqW6YOzr4q6y3fHBXcr2epEZddomNqUYBKDX
kmbcs2Pqb/t2ltc0YeGAqhFGZ9itvllIx5Ns9bdB5kg+7braEUTMsE1zwneBGe2TAq6V1XT9Fjxl
7xsxOuDCR+8UmgDlQSvbJ3ykxmaJbPMyDfgasTZzBY+cF2gHwzYrI+QNVhtYuQEm5Bg4qQhsk2tu
z+NlHgfTC4weHpLQC5+V7LBzosTa2HZP5yp5Cr54sU4BQjae1tCT345t/ylFNjAI61ioO5GcM8ek
FiDjgWQZnYWKNULayGvDC5re8TNhJKeyLuYno1l3RymWVW1pUC5CwZhl9U710UvduVCFqiin6SUg
SsJx4Q38Sl4EBUZ+nFUG9qwgbPdyrEw81HPWyU1n9TVw5FEjMlUKLT7lYwd2p12W8zKG/fc51Mn0
13amX4VTM11T9EAHa1nPpS8zJzE3ozHZ3wEqljvLIRrv9hOlPUXQMJ6668wV5PMu6Flbh71WH0tQ
UJhdae1SvSUeFjC5OwEwtsLErPDdaVl9HSWUVdYoFVDWHEpcwbnx5mqjhVhjZ8+62adHaBPWARfk
/JDL0DwLcnxgmPSW3Xbk/tRENF0Po3RKRsfF2NdNZR1aV73SHB9gAHSnoyuWkn0p93Y+77VzI7SK
QgXW9LF5HHgOfxT5iGhBM6L+0ce02mwic3YvUa4HZ0BZeDIb2jT8lCjD0V6C+oU3vdnWua0jakch
kOllqbZK1s4uDxteiMqLLuNzB7KXBinGbjHGZ1pRUkxodogcYsxXc5iCr9UjoG4M3/dSzysEHrBG
dZ5Q11O54xUnVHCLVxiJRBAi2ehiThxkhCXYagwU/txN40vjwivYUDxbpQRALbU3ZHMD2qnccb7M
25R97EEs2nXxFZKMcvu6wwnHRQoY6LDCcbtCmLftTM9d0c7jtsjn5GfV1W90EnY4GEII7dqwvMct
N9ZQS9RVt3qPbWvczX1Z+c3g7kPdzL28sXdUR37POvHTkoPPZ/TOaJhXbK39QaOiYo2PamXa0YFh
YW+alEmSFDS2Tgf+WbijZH6qr6jEjb+xb+C0YnVxq9sS8meOkzl2Yy8tQJ73mml6lR5z6Z/04Xau
umCfBt1LkgZXFGfTkkuhU9yN6tosYkhslLj8TEKsuWJEDjdsCzwyjz42ma4fWBRZaX3w06no9Siz
z5LgCbMw3bOJQGvHVyRK7ZrZi128M8P+pflmdvXHbBD7uVXrV/1zTtJjopbMm5vcpDYQr1Cqevec
uYblhbP+GC0Y7AvMFMewrSs/y/GnB04P/oaq84lAKzYk+2JnALjY/Z9T9mL7GkzyVk/w1IId4iWu
15yoPhoFUPIYMt/CJxX/TeLezPOAa4rbNr3O83yvWb24DOioqIXDuuhPr2Q6q3NMHGyHnP8yOMM1
Y8EFU+ngYwPZOkawz4O1HzWPTxrzixNUD/yWfYo8KW/tKHJflONH3folEMsT2p/v6PqpADdvtF0G
hJ5LEOo2TAGcSB7rGn5xRuNFRHkLGDpPvVjYAyzGJYvfApTQ2Bm3cM9xjVkrusG9Q2P4CLqrxpl8
MXQntgfABvst3tnklQk6OyXxq4itk5tkL2xvXA/AberHiWb4VMBAJRhYEdVIPqGOg4F7IuEY/FZM
bi1QhF7bjl0Rn6faqn7oMWnOhEpdOrtv0zFB1kjxYi0YZOQZ/ONxxhV81cSEd91hugfVc9WxybPy
75bLRai3g/RRqAaSR3VtrjMKrwlSDCeGPvbVVggK4tLM/ZwADG1q6HERpjMzvEkQzuoeZgdmKT2R
ZNSz/pLZ0Knnygerz5hcYwQI+blwirMRGnc81eKtOyd+WJR0zfS7GmtOZzff+HQjhWnXow3HEjD8
mI21X811c+nUdE6X5UqrEp+b+SZIMclBMuqi9suHMBjDk6M35OuUZWOITuOzS5nlYbTr69RU2zI1
KNPB1W/SmOcJzt6dPjwHU+SNE9Ti3JqLrVLXC3s+DGrAbXAm9dGEYIvz1xno3rXab+6Qu4S3CAio
nBonE0ehddaH5NtcGC/sYimKHMTOVkhIVKF7epaT7U6s/ijV+FRTozXO6W5ocrjtfVptJaapMZ/o
tswM9JWU5su1J0eUxi5Wi7iKBv09dRta8Gz64ywzugtniwBC7mmB5BcS3HQA3Sfp3NRJfUxX4bqZ
owcOwwJLFgDAMEr6bVwk9g+rzEdPTfg84KZ7QJ0pZM4F7VL2dEcg+4OFT+j3Y4HNnh3uRtJsD90j
R1fUuBHfJ3VuXsLqsVXG25BSxl1KX8xheaw0108VgmFX2cv6dvgUUNJ/DiOFc4frz8BeCw8QptAD
MTx1rw2SLW5DAaoXuknoVcQpNLIpTGj0EYkKro41HNNW0idcaJalneRI1V5D75qB8h5o97EOQrlw
7fYQWVg1+3xFKodDTp3DVE5MRQhb9PQx93D2ake2kjBjRFCxZdac+uewlDmJeMCQHeDCyP0RxfH3
wS23ggJ3So5kID34BSEe7y/Zj1vG2BJ4DoJQHFVoTMfQCuVxALb6hAydUH2rLVfmYPzDnvO3xvX/
1e4MZu1/PdXf9l2fv8+/kEPkSrFDzv/PPhxb/YYlWcHl0DlPDVP9MtlLx2LeZ0C3iRevxZ2/W5B/
MyyuccSYlWMbjvzTZK+J37jbSrZsWHwchAHnb032xgor/tWegQ1EcmSwE8Eoggrx62SftKKnrjbF
7p4NOK1OwxC2GTfRBlRtWjkTn0wZdGBoaGfiDhWvXgddpO9lBZB6YzmOdVuqPPtg3UI0ZIoBsrdT
/JGohpVvmAXjPp/rCEaS4dZ3rSH6twqasPIjZWOgGAtHxB62vmiLOxF6/uB2Ft1UpFycqJTAbqPk
NSnrdbTh57gUmjIuDCPZQ5fGtI+4fNNjCzw74y6iMR7l3djmFJ/zQzTnztQJEXVJ+bPWI6juTkrL
JvNl80M2InmISX6coIXAhiuShh9GmcN1XVbjTwaY9oDHuPvZh524oMxYnlZQkBAUar5fLaM9Tg1U
423FfLih3Ia5VZOtdeoS2r52ObgBbF9lAuAEj13+rFxVn/u2YbJOU2h2nCLOjy4cjRBNAL2TrU3n
7mVf6tWBHnZu7zalwy8zjX0+l/PsYDqSMwd4wytlD/o3FvMLkugoNLLhY0/gQTN3Vc1jwM9sO6AE
LRa3IySVrel2umQdHjEjVnmc3ZJztDBtpnb7gCI1fk8yEHxD1pOkqFT/jcAyYe3OTl7MZshv6GEv
XwTDMeGyPlLfsrQvnqUhSnwRThkduHQ8qKop2Lmw+AzZpYNqaQv57FImioczN1SwWb5ake3MniL2
UM1DxTaxHwgNs0n5TBp8zh5vePrhDmz3I/vDRkGG9Yctmonc1Tldom45IvaPD5gi7QN8iyudCNlp
boLvoH0J/Njx4Du5qw4l0dd5D2ZqxAyS0aiST+4L1L3P0rGi924eiLp3eDD6qa0OoRxqDgDbSLbD
KjVx90V0kl1y6VchytTq5icUYNSpObbESQuRrNJVvOqsAd5fTRCsqYfxR7yKXe0qew2rAOauUhhP
9fChWeWxOSI5uInbPnyxlDbe6JYW78f16WwMhjgiGEzHXBrLcW7qFW3HfODJr0d9UoRmA9Z1PQnG
r1MBZn7zs7LSRt/pNjUnXMg4RZqvE8Vo5IRUzTGTc6EKvXg9fMr1GErWA8laj6b265TS1wNraUtK
QtvW7gTA/tY8SENFjV9LffQ7hbBHppDjz4l7YtLr3ZIWcY7dEghgxLqbM7NYxEEL6qrn9FLVbRqN
OaF5FgP00bfHdFB0Qa656ZZ6UJ9dzo0yi8++w/mui+Iy99FzCyuOSPHO7qL7ddC651mBIFEoTyPo
Drctfc1J0XhNMrwYRXkVav2pNoufGJ0r7r1i3k26CcWwn2AD0X5F4Jvcth4K0LGp9hwaafZQ8nh7
xLzcQEjMMj+sljc6HqajzvAvIuebEv0lVRMyYDX/EH10ZKnBRBejnIXO6PHF3ERkm7xuro7ECSom
za55lV2r8DlF+g5n81Yry3O+6D6NC6yrKcZ8pWZpU4JS7O2+3NH1eu2Sg9+raBZUrRTglLtyy37B
9cFuItMrcJNWw9fZSlbARGP9MNz2BYsEXwHCRPvRCYrhx2T14+1SML2j2O9nl6ollU3ogjm06I7t
BufJXmNWGI2OsBefJCZ8zA2zDXMol4k/J7Z2iFqn2lcS73q61t4H9kPSoIuA5DvM7QJqszcvcRJ4
/4+880iSHEmz9FVaeo8UQMFFpmdhBhg3p+EsNhBnAU5UwXGnOcVcbD5kF8mq7mqRmt30LCMynQag
+pP3vsdjxlY81p6HbikCTpytxx5+Ht12V5cd4WSjsq6a2Y4P7ty6gU6DcrHTKT5EI1YysE2MRQtj
2RXVL2ZfgHDS6BP/db6NS+1tNJPvvlq0H+xf2PHE5gMkgHyvIsN6GtuhOsEq5nuCXPdhIdd4bIgq
3s9dQkXswm3h/OgK9Ggx2gxl92FulyPAGCNunstqHtTGssrmXZsHDqFhJsfXszrvBpqCfzUd9Nvs
/G3v2xiTZa9bhW5vcq3zd3lu+J8ZBS3pzV5UP7TCXs+gYZIDp4RGtDRuZQ8pI1ql0EsNZ89oND9F
KnbPCrLlcBn0qeV50abh3iVH6RZPDNFNKv7O8LSxc/VG7RGCHr7L2qtvWSoWlywyfsAjYlNYmDb4
ZmI5R1l79ypOylsWzOiJeIdrbB65M8BmnYdXXH7D0UnS5SSnkVCMNNbLj57lGp5B040fxqWc7+Jc
nwl1LAjyKhQDDy3KD16FVRgbQYszYZHuDfRMuU+aKT+bIxdEntUDmVJRoz9Utcbi0OmyC+/q8JQW
bHf3qOkMgPEzk8qOqhswX0/OBFkczccghXeJMcp9eihGLh0yB0bbLfE0THyy3UA1w5Rj5BXGvF5y
yDXMa5ksw7j00MGzCSCjBJeO7nUgzCZwsYRNkerstig4c/+tXOL7pqqyQyL4p8GJ2mEn6MlyOntt
br+5SUxD1jYGhHV/yniclzIquRIndBzRjDWDY5S7jZlL5P5wYsoIp2zWPFvsQDbyVNKR9AJdma5m
uLO8P+jBYjBT96JFrojXO868vXCrAoGHO8W3/WyiRxdu6+0WqAx7ZcTVvazqGK0ZgbdbTRuXbe4s
/kPhazl5LRCgsEpWbQkTiwSRPcM9886hLLqWzqJ2HQ/9/WSTZFW6Q0L2TEoCGLN/X77NraH+L4TV
/69t2v5UXLPl+sdFOSGVQ/quvv8TzTQf91fN9CpHtihOXaGvtfdf120Ap1ceEdwhw+JV/oMvULCI
MxG8s5/DtKdTnv8FO6TzQey4+KQu1bxleezP/uf/+Bu7QPt3f/4Xonbu6rTq2n/7V3f9Kn8oylm3
4Rtw+Qq4IFdzor7+9z+s24ZWlV5bFPChGfg8lHAGuoCZSW7rQRw3DG5ENhNa7Pj1z2Jp07v4d7FM
2kf5BbIHEppieskaG1GNXszdp1yVNlmCMCwWg2LdjA5nJXHuYPDVIe9Me1arXgfElrntfhfxIC5u
HnCcOOgbVpGPrcYA6EkwEKh87VcVkL7qgdiEVTu5aoSKVS20rLohmZb+YVq1RLje2ROt+qJpqN2f
GZKjuev2aoCjhxTJQZKUsLLmzEKlJFTKqDivbhZdBUAMs61YdU0OcSo3xqp1ylbVE0JqO5hXJZRc
NVFJhzoqWXVSJI6EpOJRujL8KmaAy+lbk2XTlebafSXEU3qbSVQET/T+liFpDTQZWdYEege9AG97
t8M+RuNQeGi4OqSVO/ioDLVQuKImuW86LdTaJeia+nFICqzp4++SML/I5ie2pwjFsJW58ZaUBQRk
riFyxpWWQFjWqtnoCTVCb7ZQ2/9KVg1anCp1wmiakkaLQM01fgAeYtCMVBz2Eio2RLvtbSIKgrhX
jdsQlfZpWHVv9aqAG8WROASsONzIkwP7nzMGsfkQd1djVdBNq5aO64WDqDD8UxO1wao47bcSDR4A
pekeBlzNIWmSWb9K9eZ4zYBwVgGfv0r5hLlwq67yvjoxh1Cukj9pRX4Q9cgA2VmzdFilgcLCH12s
ckFpmVymq4QQpQCucXyfu2EVGM5kXgJ7RnSIsAO/v58RJLFKEtVUe7BokSkaUY26RXFKFwn7gEgD
cpiuwkZzDWkTq9hxIDZwLzwEkDjn9lJ/o7kuDrFZ1bspRinZr5rJVaR2HSbrDOx2vaYRV+YxyIjs
ZhJO/eok3vA1rkrMNTXrAMUYOq1VYOI3bbmLK8k0kUis1KP/GrU7qYyQlGAsRRaz6pwYqFCs8k+5
CkG7VRJqrOJQb+khWa2CUagO0yFZRaTpZLdP/Sosxc1aEteA2FTpBgqaLtpB2MxPcpWkor7S1gkm
D88qWHUT8TGhYJ1Rso6rpNVH29ow0jzCKNqKBdnrtNgvUeo3302uveYR8TuNsbzM07JHhR6W43hx
4IVc7VVSyybPuS1XmW23Cm7TVXqbSddj0UE5ZsXrTeesIt3SgZKDQ97Ij4VrOveePwP/QAESllm1
7ElxhxZEnsOhX3Pl8MuK26S1v4VmsGuCiLDxEP4dIn3K+S0Z/sFO3yAirlsrUuvg8whyUEmy69ZM
O3pLKqJ4FLRqlhtKi+w7STd/dJgH3hmaAjsoR2MAgivkS2pn47HGNhhmdleccrH4j8aasFfKgXGB
s+buiSabb7uYLD6kz6BJVFJSubkr8X3OEIEv8lyvOX5UgMka/dr5zxJPEykgJP5Va/ZfgXr+eYBW
iRFlK4bqc2ncaS1MshtdkRk4V4l4mn8PEjSdagqHNV1Qx0dI5rdUPVoC0gebytJ2cU0iobek5b5U
hUa2zcQqRHh3NXDTw7jmGLJ3I9Iwrvx2a0A/30YxiYd2TQQROUrys1nzEMcWRpZgeWozgyYv0f49
OrHixG7MSzwj8SFWsVjEh67IWsTX259zn/xFUocjHug1k5FJ4zW3LLljDTi9AOFLdtHqidjAtB/Z
xkVVvol+D3qsJOnam3rNf3QnWNK4eTJjw2xKIyFy6sr23BH++5VUAGO2ppdXx0iv0+tg2k3A+GY4
IWVl21VO2dG1bes2nwznuBgV/lvQIrucfRED9kVOSI4a7Vk4ucW3HGf2VihsyLGSsctWGOYpdRTp
7q2d0T5XLXCYVDQ5W+O+Oss5dZ8cRV0UcZgl3lOTcvcgBWVBYBgYUiSiMgiwOcEec26fJBUzVBi/
aG/HZWgvKSvGN5jUDUxZtz/lns1Lr8WIxS3NIKTFUycfdOm1n2rxQxr9FI5OB5I8Qtx56FLnoTcy
/w3AK2tXLbeB+CGEgbrl4jD6IqpB49RkELjxDOmeiSQxduR7ul8N3pMbdtzJQTektbO7RftsYB4e
ltIFcNk0fQ6QLncIUR/0G61Etbyp47kLIJFVjwQIKzJzOnA8FUWkveVFrFiyDXO9tUu//C5HPT/4
kyzqTZnY5k87M8VBebACsPKK+aUAjUNCoAYS1iid/NEtcnIRIkDvgcu5dximuDqTM0UaBZLaW2Bb
Mgvb9emdFRHYtG8RcwRWZcy4TEeqzVJ3uFTyPJ/vTRbP96TcaldKDMmNBMDlDkiNeh41VxxlC83O
F4YbKn/uQqdT00ttOPWvKHGat5FA5udZjxm9GehtA0NU6X032zgJYxa1v2omW6RRDEhI1DKIo2ij
8TynRnewcEE+Al7BRpQxKXv0U9AsqMAJ5+ny+NYZB/O20n3cKcPk70GntJytiodzC1NnVSt2jcKB
nTJoYegBbcGh7tg5EjM1KcJReWi6MQ1SmIa3eeKaZ5QB+Sf8XcWKIyqfe0Z0N75qLL4HQsxs9C97
t5MpebMdX9MH3EKJAeH84NiDeyzT3jq0+txgN1YzNNdh9l/YZnhHChdBQlNuv0tHq11GCSy7yZKl
ZbMyLP+JAMrid6YDcLeUZHejJji3+iTPeVEg/ZjY5D867ABv4tq3nvO2U7e9thKVNYdLI1dp+uBL
z73kJH8QXFiX4OIy9ANmV7CJ6RSPMPs0+KwGjvIDbAcHho+13MFj2GLVsa6N67KMsfs+NJLBeSIV
0Arq2TefXb3fdWVVbauyPOLHiN6LiImCX3TpkWVRBxp2LMPG40faZMLmsBl86xXNmCIvitgrTxO6
sWExCtkQKtZ8iBuhHYUWeTvpQ3CMG00EdSaKG0IpnMdKV+2Jer3/5JZeAkRR+VFR4pH/ltRUAdb8
yFl1gfmwi9JqPvBGZ/dVVaoXg1Z+B21o9WmIUT9Y5QRVf0yyx7omKANabDYfU2ScQasV7SXLRqTP
7gQHAl8gUR+YuNMfvkTVv2l9fXqIOz/6jFCCfeHqn17Svo3vtFhR90rk7x1wzrQvfmRcCelLRrt3
WkZDf2qt1ZqXadmLmOEDWs5Q76CNpd6WtWzP9Bt67s+yN5YPpzWX+8mIpx/UzJ+Z7rjPdgocIJe0
q7xQ2rzTY3w/PXSqN1j15GSQl0uVhbL8AQtTddvHtr8F7Ml3DFrnKbeNE3PN28zFJ4W48Mmu6+G4
zKO49Sf+6W3udGTwBTYuzSUMVIreBPKbjzzOJvCHUjAu8FHPbiurwQrny2TeqdQz7pZpUVeftL9r
b9ozRhzO+ImM6e2YGtNt1DQE6nKpXg099m9RsSVhCbXkgRH/zE2udFKVMfNhqIj1varzYgvrnqBz
2RbngkRudKsJmGuo1ndj2zZhrdss5oyah1ZAXP0BmX+4ir7UDqJeqqMxusv7lMjqJmniLEQshvts
5HDxIBo/qNqdv4CqRXcgCZgNs4k496TqIPiPzWCQlDkpTow9mgX14CSgAlmYlidzFuZDT/z4fuj7
8SVhsCP4vWCO2mDHZRVKGq1BJLWnlVfdxcO2jQuhwtTi0gkXXyclqEaHwIygWku+KLkz7ah4ZJwX
4zWITN6d2rNwvKolOhL04z50Jp3MJuEH3qdj7ZWwkN2EdIoR6ReK5A+LhM+XyurlU9UbzqdrRy3Z
Z7of2m3XvWpL6b90I5epR+LPJzw3/26tddnYO03+TlvVU0hMDsiVuH9gXkZ0UzyMwTI0IAFHavQC
kORTRjn6HVHhhrYg26tto+U5yhY/9MhiOyQJq1jePgBS1bKwgK4IiUMHvsUjq+//+8uB/31IIf7L
yIFDnxZ/owf+6wf9WRBMKKhhMIkAHom4/nfV758Fwc5vDjwEm3LCc/+k+v2LIJh5BbGfjB983gff
ZpfX1n2X/Nu/GmwNbRTCDClczN0khv4zA4p1nvF3AwrDJJhLmFjmdDSVOrOQPw4otAEQXqGZXTCD
/dniOygOoBSyn0bs/FKdeEy00tkOiXgbU+utg4N2wwxCYSwkNbus7Y4EFyd7HXPgH+jlxg9pL/Ge
IEgkmlWC58N1TNosSIEXs61+ea3QyE9Puq1C2vrcZES7gOUie0RWDbJV0hsJ08k92rpSj2+ixbCe
0QBWH5032ruqz+ktnYYlJAWmH2getosNK5lGErnipDd9EdkfjXKWIKO/eGptW94wMhwCMkIikoN1
hvBGpnlcJV0UGKj/oNMI3OdlUppgmr08TGaBQMWq7X4rEt64TpHHy5ynB3+TmD86OZUHZoOYWRaE
yVsSToowImtyY7I5ftMJ8A7LksQaxn4JZpZctTsqIjLk6bduvcKFVmShdIbjSPBCHBnvepyiLHF1
7Ur5wMjWyuSOXVyxtaqmDzpTVKc6FhSrtajxtXvdY94tN6k5fWKpfkiarHgsllo7DjZzeNQ74mAg
3NCXtDubyKODZuXxTrk2EUtiaVtvkdbVbhvnlqS2j3Y2lxsNLyFLrVJnD+YWF72IZ3RCiYuBZdCY
tUyz9mIlJetR112CUbXu64CuBKOnRUGz6fM5Y96bjOm4dZfeeNHtxQ6LqQQPo436NROze4zzGnu7
YvkRioa/jAEBhhHmj9XuZoa6CWanR1S6BSvX7QQz/kcbV9itsFrO+cb0thUBM8cCY+ZBq3Mv7ARx
4GVmrm2Qnd56kuTkTQKE63VwWucAaPC1TOGNmBJht+VO1u3cFO+pscb4ELJwywKbzBmPknlDpvu8
7+EjhcKv9Z0newQa5ANtC2yAR89jd2KgNA0sM65X6WrTXOs8L3a6yySKyRS6rR7TKcpw37ydRrDe
HoXG/TB74qaDB7lTRqUuzKfSIzXveJprfs5J+k2Qxw4+5dEwB7o0dUHjrO28uWfnMchz6rUAuuz0
QLLmfdR7RI5LPOCqpVnRyk4gx22N0BcMKvpq/FWrBRvPNBxYrSAiFtweI7TxK9JHMMK428ZMqYuz
mOO2XJlVdrrOgZIEUgAe2KOdGK+26XAfV/dlTl9ZiCTaodrFEzuDE8xdJj80tyGpQ4+UQO+D7E5t
kt+YUrKwNpKr62cG4DF760QkTHntsyZrh3GHFbJnhfQ3QyrvNXyh7J/OpukcuGin/TTl+MkBpqKq
BtpbviV6x+DGzutQG+gsMTIgzplXCoxY9lOsO6SfIae0y4gev9F3VaTT3pQ2OXT4jDemwFHVOfNb
rtGHJD9UN6XhyOBqfQdOmjadrIx3v3GTB5VZEKRbEL5Qwdh8Vpob5pQDe0drgYDVZM0O6Nf1niGc
xUCr7NBFiphNGU//jlMHgPpivk5dNZ+HsYKX2YqTH+Wv3lBd2e99YkL+7GqU1l51bFhuoL3qz6iP
rNC1QfFwmG6quNh1Xg3JsD0WOcpTz0f2lU3Zp5+HRWXdO9UAAaFrQk0NNP4pfkVe4VdIkRHJVazH
omVizU8lh8JTXlG6FhujQh9cdzZ6Jf/k+EWzwbT1gsSC+h9EpqphS4zeESDa0dNr1MAKqA0AkQkR
liKjXZdH22zO40qH1IhnrgZ4CCym72Nd6jg5mZYA5+TMrpnA5lQjJOSxSXby6IFZdU4gdGNDOfLF
gdUPuKGq0LfcC4c1+CRI7OlVs+efuLlvF5tkOa1exHZyHGaqpv5BbQI+OKLic+qFyXiSYZ+tGipW
L1VbYccn03GIxRk6wFSJf0ik920b8nvC7ABTkiBmnURm4MjRrovMGglDins+1V/oJ98sjVYdnO5q
vB09psyIcMljOg8qnW+4qY5G3vcki+rR3phSAi/MghdCjBu2j0NQN4RAz4MfhSa50MuUluGCD2hT
dMUP5ehfGhtTql/1IwZeTUQfjVQJugu22dcklkd7yp8NYmgtGiM9LlAnwD/qCULccJDg1YpUtMX6
AuA+uk7szPlFk+u4iPmHaYwhP8Ydy2wOXXcKxnXfnl60mUDXKG9BgIortQaK2NU4inH/e6Vabh0y
WO55K24b4IIbe0BB3455iJ7H23S+/qHHE/ZHqGCVztkPp2pfRzjG1X2hxzuHiGHNmg8K3ltJO1AC
qVhxZwZXzE4yHTI4wfkMb1IfDCw83ks71wcnLz/smJTLEWMdQZLyPTOLNRGs3Wq6RJvUau5e70di
u4xtEb+Z7lX61VWP7YsjsnPtdsNG2vMdCuIB2zTT2IXOrwZ2Ma954PHvEG/XdkChGt+oHnY5sGO7
BX1skQlLlu69v5Ih3IwQoMJRGPWdOOPxJ1zEXUPGVa9xSWYMafXiCFaPNIVRJNhx8nTP7vDVT7gj
AfLyxbFPYSAVD+M0yKPrK7rsOh4CeAgYZ5aJ4YBGNziojOdVNygSWrbK/vxTLohXl85/N1tbnKaF
ZaE7ZnxC69m1d1030TFPw0dZrNIEhSJzxM4vFTURcIApkHnygYeAuDgfSILrkSFIhWK8cXQW+2iN
Wh+t/FNY2NdzBSM7KTuox1WZhlpaeQGXyyvc2RXuHN9zbr5oayZOrZNkU0vWP+Qc+meTi3k3YqKG
IADsDWL6D9pkBCsDn0viFdrpfe3uyT8zAoUmfw9lsd037OE2ieMnZxOqQwCfuT1Gica8utDuE3qq
vZ4zQ/FUsa8qUV9bq8J86Mdt4C8u/m6e1C2zZHZajQVc0I2f5jW011fMiiRsAVz0gh8OoadO9Lxc
s3CWdRXAHuZzKMEMospj8RUPdypmNV8UA97evPw12vqvpBvu1xoRTB9Q5JSMoIE41W1pIRyKU/AW
pdZfzQpLjQ6pPtR7kOscKx1JSgyEsMu9sF8eAumvWuI+ti5luZR4qiHwxF0pqQdWbRNf8Ssirz1k
Es43Z6N109lxDb+biKAgYSjCCgFIe1nRgbMk7CazCF4q1GPOxDpMKjM/MAOPzlFRFDvZ5PBNohm3
TaKl26LQjF0dtyRoOEVYGUN7cKHKnzHRgw1OG+fapo6z69I5IphdQys6tswzupTk6Cl7q7D9bQH0
9xzJ9hjgsLI3PcxBJrLYba0GEUbUNfG+oOXYFeAiN2OiTwdntVOxonqPsWa9yBZrOwx5dOsLLXkb
c51XI5u5GcavMWYX6MR8ATpdBDrJZ9GnkoIWByvrh5rUbxepiCjGCw4jitXOVHs/Gn9msazAJsJO
9BnfBFEasWly2vlQi4xKxAP6oJW6f1jXdpNfutz/prga3JubsSmKg4ka4Zz38ghzkP1QPfLcwe7E
HfWRWyJ+7EVjQ3jkAqtHriSVqV9iRQjjEd/xg3uh7KM3prgYo8bfTWnWMnAOkvZ3B0RKYQaEE6LQ
1zBIw8u1uOKMMuU1qmJuVabJYew5D6jXrw1TwpsCfdilUD0jJuJyvxG3wSxayKgYcZ6dU1IWgANI
GIqVsdzX8J/3UWOnqK7E6gJb8HLlWXxtdDMPRCUUl4AhkUir2X+OV9di4UIF1SZtCuyOGMLU8Oc7
BiivSroWcD7bPPeeBLfh13LfmPI9FdQx8Aarx6JtrpXTv1dE3MyaW4UNPwIod93e+4ZqHpexeRBa
SzGEu04QtTtAvpml9+Yvg7sjMQZEVGHgtPSWct+sb1GZ1frFRVzC3BoUZBtzTftKQUhkJfA4UK2f
THRde3j23hFhxUMby3sfyxltQ9W/IkjPj7E7W1wQjGmaZI4CFQMzkcr8KoyRmFL6wO/YmBaBIL1u
Q8et+h8S3fchS7Rqz10W34kut3fETaGoGLVXyIfOtrOi9X7Ky7XKZN3GeRxomsDt3w2D/+YuIJYc
llhiYiG2yeNWBaMxed9NZ5u7fCA5i3j5YhdNdcJsT+eQqY3sI/cxoymnXA4ZgqMriVJcG3Ss+pTh
lFqNnqNf44Zp9L3mrCuHQn8W3Lv3+ZCwFZyr8b0ryF4olH/5/2aCAjLxH8s87vu0+vrf/+s/0V4L
Pu7PQxT7N0AaDihnBBveKmz+8wjF/s1DqoEr2lyHIr//pz+NUKzf+GvT5bwGGu0yRuHT/WmEYv2m
uzipmXWg4zb4rP/UCMX8jyMUhNeO5boIUFzhow//2xHK0EEX1httoRtob1ijfA0ewbctsNMjHh1F
ekAZh3rGdcZjLjdQIJptK+pna4YNVRIGjs3CRIFEUiLLmel5cWd7S7bdHLSN+0S5CHQ+zhvsxV75
i7Egg5YmASWsXy2sbTXJBo7L/9PExvsk0MkaxNOiPoB5O+pyY0r+aC0abwYCs+1cZ8dRw2fikFUN
oB0dRU0tGS5eQbaAVcFQkiuUlxkC1Z4XSJfOB9IdueVTcqP3TrbFi/2u+ThwjGZ0QhCn5UVo2t2c
Kl7EigrXcftHwHME3ajujUZ/DsiXpVZexVNL/WiV8kfMCHJDRvoJJPDNNKXQbsEQAL5tHW54rLsE
cbx0cUTjNNPJUq7JD5F7L5PrPxd2S4PiNhptlC5DqzVOrSfsjUtoS7gMRDUIOzdujYk6pnLqgtwD
Pr8fkYM0e/qdbo3BqHtIPMtU7JMayywOKjrHBN0glVO99fs42pZsAvNJr3d5tUrO+v7CcmglJnX9
TVOn9sMYt4+NNdcBsvqPanLLEC7+y+xHv2q5kO8868mumUFcV1391ecsIrU0uiovdk5DJZo7FrB3
7H5yKIgJM1ktXV7sgv3RuOQIFmzMVTGe+9IzvswYbp29lFcydnCLsVYLRis6W0ad7GrlfZkmXqd6
nDPqQO2qQ97C1bgyg9ttw6R6k2WQaibnWBhtu3GJD9lgtMdHWXdu0GUJPuE1b7vwbvPFOpkD2uwW
44xwilM6ZuxFPI2Li7j7gJkkV6Rhh2C8oY2MTXdtCnm3MCdjgbCxSH5hlffeFz0xTgSD0I+Yl9kY
4u2MQQtr01Zi/u1N8V0Z17x+F53/BNPoTtOrwEqDHigT+s/xXMq6RtzUyF2j9PdMOZdsyfiVymw3
4VcLc62PIR1CV/L1qg5nae+BL16k40YHfkiTecDKXR+JHeCzJfGymwiC2JBN9SHLaQcXEAtB2j/W
BQalsmof0nj8dNr21mnXhxXIHYsz7bsfy7OCannsnBVIuDJE6vZsjAQxEoi4J16YHyhSFc1OE9oF
DVlcvJPI0YVUAmfiHPSbycY06KCQEPIBzYS/bTv/V2mDGylK6uUCuWaa3nRrBIyynIvR1k/x0D0Z
7LK2UmKD9XPx1lnxt+PJHy3db+LIL7NJbrOuhm8wNt/kbDyIarqaugZCLHegAAynxk8OrjlTEuvP
KCt/jJNgH5K8MvX6rATUZ0nxjeVpMzD89J32aUmjU76AIUbEOD0jNaWqyy1WusRSVjwfe4q8i6XK
9eSijFfDwlSXOR7HXhng/6RFNqZL43KwWFr8XPfmnb9MYEZywtMrB4/4MFtY92nf5/ZtGLioWyJ9
du3oDFu6v+a1GWmp3FK+UH5TtUFvjrNOP1eKzmaSkbf38pT5seL7afWf3QLnxB4IdrVJfm0na9hJ
TH2byqgp52sT5bVuBDlonZOrTXXICPwlrRqkTnr5mNkgIlmdfOMOD//5e/q/s5Nqvdz+8W0epCyn
067+l+071eF78R/Fm+vH//lWN38jhtnXPSSYJiqdP7JS2JrQrZj8ncvN7xlc3n+515FU6lBowUiT
HilWYvOf7nXzN9YoxD2wjrYJXseT9c+sRv7eUMVMH8cF7AyHOgLFh7D5Sn9cjWS21eWTmUPo6AWT
2FbuUgXfVKy8Mc062TlzUUQ1X04D3qFoBBvpmqGkaXDaiQAh/rtrZMGiERY1gyfF2Al+MwfP1muC
deT8thbdqqI7h3zN8pvBjLXz8awjOTv7iOQY+RuHPB/FtkQ8qNzoRY4oDG0yzWoM60HUeM/dDKLB
9LSLD5sdMKOFDs9aEJjoRCK53jgEjBBwxiA+2qgOpoNv4JyGqIBfYOJ0zuryPolIeojkfC71ssag
5J496qYtXBc3QJiGsZt+OZgBtCFpkTQoMoPFvqJIxrz7VmV1t1jlFw1UdxAWBv7EtEjyqbOD4Jd1
0KGM48WHRzXBemGxeiLgDlCdkJdxViTG2usuP0p6cH/9t6Qz3mB3AdMeI34b6xZBaDpslc8Aold+
ONb9SyeHlEG5tmdz1V7ZpRDk3JfJvhubNGgS3ne2HM7WljnnsmY011ln5jOi7N6BudiCUiVmazCz
UA4GMYR13dJBu/NWaM0DXrLXukhaQtsHeDjWmbvonJIkBmHGgWDZc9RlgeqXWyYv2Po98IFwylTP
vt4xWvJ0VEvChNRYAkMMr6easNuxDjzpv0xiptFbO3E7rh5MJ0oveOO6vTQUaDdIw9usbh4xt9Xb
LLOQk3f9zsGft9W6dTwCEplWxKTZGwkLAY54SFOsL8uQ6ttRt84ELf1Svh8dSty1QNFRsTVIpMMa
xPfWzNUbvckdjITmTMmKiTqNX8eiROJau8iRU7g8rNq5U5lS8MDE2jXuoGsyfUD/i77Go6PEqF3C
xOm5xnNDM1HNJT/h60zUL1oYJ8wBMtu5z1V1Qk/G4F7nHiZqARaZsG+bcrq6WsS6yyr3gxPX10hP
j8AuMGnoPPtdguy37ExSOuZXVzk4DCaIwXYX0OUziVf8ws0iw4GVsZ0p7Vxup3p5IN6jYRBXr6NV
+Mq67bRouICCIDncMM8LoHsQT4laKVQjw9yaSDzisymoywnkBFGgfBqPC8l3TqxlXSgTXRqgi2DN
KPqDmsW1dJtXQqW+8Ky/VHOOkso2fiZW+zrPPV5l9YCz5Yw5DIbigqVnbideZo3JPUnhJPOxXyvK
4loOI94Y7V35xbnsQexR7k4hXGFozkPY2tGbiIurZ7LLyI1R25SDfitk8s0BtavzODDiLA9aOwVD
aO6LrAp6AAptVUFhJLPMSSnXnDNBHidN+rtErJqT+rLgCqR5NwO7L3S6gfGIQpSR6DL/JD7joyq7
5251Z/dronhherfeOL7EHpMlc/Z5L5aOMTYMPGENb16l/WhhQaA3LM4GZOTQMrIHs0Fep+Mv1ZBD
M+7G6CZGTd8INf80VBz40JsIBTEMJH/kyw1CrYfYcMF3ZWPMHj+Lzn4A+7AXZhSSV0k964c4qJqN
pBzpVXHT2O3XpFHic/g/jEN6yVJwbx7JlI6WbAHFhLabnmxtuMFJdUuQwinvJgLVEd45LhMs5ELb
QiPMAUY43RPabvKBMB016uj2khzGQjzHwwxxOVEPnQOJePK7IE3mx2zMnnmXsTxN88M0i4sdDSe1
uv6YgcCAupggjJ+GaVyTzedL5TbtKS3MX1ShTKz1k9Uoc7dIxH8iPi+zfxu7TOTmWDpAaO1veqoT
pl42Q4R3n6Lp1i/6kVo6+gVnJhxs2rqoTZg0L+VW7LSglajGBlovd8VllwgF6TDaoNGa/lotOI90
WRxRQPdoxC25zwyq3tGuf9aaxcmv0cWRDPqVp/Q8qZ852ylr7vs5Lve6E0XM/VhpkDADklRrCB1g
0osPC+C4JLfXxEs25Eyr8kLcMIi9c+dFC6YxfplQBQWOEz0CE37hWeqxmjljGCU28z63RdtvOg+j
4RcXaT7bbvfU5f1boyWvrmMUIeBeQ2yEkZ9KLAU7C/knz4mr9lbnntOGyQ/h8h+M3seDueYZlXPj
bQZ9aO4JkbIJKskfe81RN6gUO6JRsvmFpTtBP2rsLzG/52Aim/WCsjjC2RAxxGTEnozsxuQAjMw2
q/08mhUjm+42Nuf4Ka452ZsM2VU6Yswrz/h9li/k9GxXvSRAFnn/f9g7syS5kSzLbqU3gBDMw6/N
g5vPE/0HQrrTMQMKBVQxbKuW0BvrA49gZmRWZonEZ1XXHzMolnQazRRP77v3XMSn75Cb4aPmH0lI
r/HMt4VdofPUgo7+4EDZfa3ZJmqCfPPWT+pxHYeEORDLMZom5TpjZwndsVDlA5vkbyxyAurgg7Pd
eweaG8ONAIUF9cAm8FuC+WEL/L9z6p8rzReR5t/PqZef/b+y7fCaX7OphUaEIyYIHSgArukzgP7S
nNzfoIBD66Onw/EiZ5Gj/jabRkyJDsoLXhrbtihc+DWbWr/5poWbh5fi+UGWiv7KbOrZiy3n76Ud
zKbgAiiLCuhCi4jL+/+kOY19pocgiWpyr4M3rIFGuydoFJwAOi+ADIVdwFAZgJl9CUU0iGPn8BGL
+NR+puSnr+BFCzKOuD1xO8aL89HvnOQW7Pj4Aigo/0AMid/h3E/36YhLdjXSGvlYLV7KeulNpDZg
sVgWfHuvfEogeLrgwGwc8rErsfgyncWhmY2ueVBftk0S2MDlFy+nqMvqZz53Lv01EW1Ri/fTQKy9
EYsfNMwR0pBGNM59s2OKwDfq+jwDyLZQjGQm8sYOSh5vi9M0pPr2kP9uP4X8h3q9uFKzZpJX5eJU
BZvC474XqVxlbthuswqThMzp+/Mofz0Wi9mVBHP8nXhDss2noXmJFnOsB1zkafwyzPLPiuIB4J21
vXtRdeXfOyHeSU2unNl+tjdVPPjfe3LaO6gDxVOAh/roT3C65OLULSbwKttw8e+Wi5M3B/9x6L/s
vcpDeZJgFurgB5DBage+P9lnHWoQd6z7rJdQCIzcfQh7AL6rfrEMB97ksSHGRsxaIJS4AnBouLjr
WZqlnGKtKO+jphk34suLTPDB+56ZmlEcyQkGVzZm9NdS2uBHqniWi59ZEdQ9ZGqi58GMz0Ntkw4d
QvVBHw92W6/GjuEvvmgT0sBKENPgOY9hOpZYp1U02ddk5OvnohJybUgs1iElRud0sV3TL5BtjMWK
7X25stugaXbWl1d7ciZ825Onwk9XhyON7LkHklgVOaIEfWwv9N3vIwenuRt370EVmW+AkDhlVUyb
Q5eXm2Smw23kw8U7gXtcDENG3rtlQVg2bL6IPJcLiW5EndKa315s6CCAwk+S6iwcR5wQd+biWB+/
zOt68bFHzIjfBt2KT6/H5d4ufndw0MF2ohPp4LaFc0x6LZ/14pD38PFill9880HY0DC9eOmnL1t9
2Y8siZPFbW+iTCfUXH6Z8E3B3PtlzbcWl743Bsl1MIn6jH2/OkSLmx9ik4t9a/H4x3Edf4oxxPg/
LhmA9isOUBqxfSiXjED4e1wgC4uDv2QIAsemQeorWECDLyGDAUAlXQidIy+Qj+sHdrw99VtzOfIm
kVKwRti6zZJcgDPLzE81hIN+liUf85JxcJa0g1Wn/XVl9yHZCBCTuHy5HX4FJIIlK8HXvP9wvwIU
ciE9Mx2wKY82+J4mr7tJlClJZnk1BnqP5php6R7hM4uDzPS8XW73rICwSXOAFClq1taYTbUB26AZ
rsbx25h1+Sd3LAftNFfPXatrtc0ajpBd41X+o2iFi32Xk5p2Q6Ux+SQ4RtbC5HK/CjnFK0a6PLqm
YqabNrMVxc2K9nLjvkl9Ge/9TMQ7w4HdfU2DbrZ1I6W6Pc1y+iktOwojIHA/mHUPI9EAKzSSxszG
N3a1PjsyimK3Ne26V/Esr2g1KGcSiZl1sIAZ0kBsKZuNdarCi5nX3a6tHBNDnhGAy4JPusEjMVqb
qnLFJ7tD9zzaWX7le4GzAwHmf6slXzxCfHilVsJO5C3p/+pWgyiGBligO+qZRowhjYy3QArm32Gk
FE9073YFAjprrWPUeHjXErAkhDeheGF0PnMQXo85JpLeH17T3MFmXlAbUIS3eqa6BSLUFeS++Uwq
qtnVtBoeGITojsF1vgYLrd/sLlQ9/D4kmMV8TmGCLDoWrllCNQc8kv6nMPu9nQjgs+tsJLF5kwOk
wwExUopdGEG30JYT423o3XPvhDvkvUjslyMZkglRy2gdOEE5b6eJVW2RkIeVp96rI4RWygh/tOxh
sHkUmMMJq4MhpzEy22HOqs+dGDmklIrYn7PefZpElvyQcR491fWiXLRjBrLRwDdBw0dgqF3DJ9Cl
saSsHweyJdGKBhYOPHBbkqCPQQGbp78X86DNrQnTo99IwhMtaxZT3k5p1jwaMC73Dg7NmS11DGJ2
aH8KvAP39YS4uyZ0in47g+lgAUnAMt1FQe6/KQPmmdJTR1a1cy5p3/NTISU8E1oATNKp8JZuuwqA
WTH4d97AI73HHn7v087DhiGR56Swq200OxmYkaR+TtoKvcGmXnmTU7W4mrWwz5kdOEe3qTJvDTa+
2anEqA/unOCXHWrq5DgZ/FNl9Oben/zwYGvXg5SFeDSmfXETdaXe+4vO1HIFLLzEZL2EGSxYGN+N
261LaD1pvuR9yXTiBHVHklltn9zGmTj5k7XB5nFynCbf43TPt5VRX7WZaA9dLtBno9IVmzbssOL7
Pa13NaQbhpNWu9tBTM6N7KuypTbajiBsIFPvh7Y27zAVI4llyG57jI3tuCL6VS3cyEqjpi9eT0y0
FLBTW1QSQubKtHK71n1NgaQe6kGhoBBg6tCTRpXlnA5Nedtb9vKOWNoBDdu0wXFWQ5SQA41DpDma
LsRBNAphDXWs3uupaAlwwUH8bMnxsfnJMnXX62mxCFceV33sKCFRbXbvV3HZNddjqbjP8ahK+y3P
3gH4XGGaW0sa+sUyCwgJBJ6IstVV1BOJrnw+1/hTSuoj8tbzVtJv3kXlAD9WE7CkbQk49tSm1fAa
Na56MidIdVIpeVDaIJQED61jAlQpRL0sg8JQA03c6aHNn8yMwx1TUGFVMISKZPnqRjRwe6kBtEiO
06yxMEfFC8ePnle9oHeFvHMV0JmQhiBN/cbEcyNTMhq6TbZ1gXcYdRCj1gJ/EEBlu44dGTuOV/wT
BEONsL+rezHcNyRBiZMGdbJXmXBxa9aSoI5vGvcoDMBLYsFgufJ8v3+McF/vLXTKePXXLzz/PTkJ
9n9dLZe9p98//tVthpf9cZvxg9+WQmUHOdu3/0ga/LrNfF10gpAZnAGWe87fbzP+QiX3ubJwzSB4
Cbzsb7cZG6UdjEcUAjXjZY4Z/JXbDFSFf77N0HjnB6a7cNFZpZv8EH9W2lMnHus+KTKWgEG9yfOc
3TGaO57tcm4PqetGoEz0uEFkxxcZKb/fTUssNV8Cqj7H+E3b0/KFC8Nd6yXDatiWsQrpTljMwjBh
9ZRdZNLXx+Qr+9p1RoE1q2merBrvjKvLp9QLBa7x/DVIxmQTW91tXMU382xtBkIVzpYeJOVu0jpx
byWHW8vQwTp+FTgWu9fZcX2SsYNl3BtG4L3aIKnoNuC5A2tI4wE1KEJ9FKPf7uKwCk5zEtFMA4Vh
2zkQR9iXlxcQlUa2CWAzXXyyD5dp6ryHiOKOfYq0/yKoTrLCnP9VskYNAES8kKvtjm2mccb5iZH+
DOnhwLVT6IOqRkuuvAC3jWEkmN1pEFjDlKETzetNNDg/irufo/LFwSlddTEbk5i/S/uGpzT1dGVq
qaeGKgZMqG49P+ZxM2wJshKBCv0bihraAyCvPN8Qmehful54e1Cb/d6onOYQ5szb9VDC1WbjT8oh
shHp7KgID5HJbLMiJg0Krq7SV6VKVPe6UsSTfKyQJxaP5QH4Qj+uZ7FsQHoIDWsWLagh6FL+Bmx6
dDFtys34sxKgzSq04JjG9l3Bc/a5y0R6CZilSGPTwXsJi6ACiKONR6eU8tDCcKauNk7Nnzw6bmIj
mVFmLMPb+mkrP7JsVKeYIewUTaW3y0KjuM/S6mK5FqtFLIBU2s+BkO9eqfRW4S24CoJqPllAkXju
Ni16umgiUsY0rUpbvDWkr1YeMIsrE9iNCSHOjK+Geh52iVmjwONmxaZs5yktaDEyP7sN/yh4uOZb
emLaAnuwsK58KJzJpgHQsY072FBIgo51Fn6ePpVJBVWC7C5N3UVJrs9VmFztMiqtlfJHvOXmiB3J
mq0Dl7b6jmTdvHOqqYCcqmGeki+cFD6Dlk8GvHOyKkONX0pjKtywnOFtk7Hx1A6DPHjxrMs9wVS8
T5HSuD+myr/iQU0a3HFoqWWuzJnaw2nvFkVEhiYJyz2xtC7a+I4KdoyHJpazPG94uEGDwN5L2+16
1AsYxYDIWyrM9etotgnFcGlfZ0Zbxyutw3qvyjG+9uyFjIGhLnmDl9leGzrDTu/phv+WMmSZ4TJb
0LZNGAd78R0RlhmBehwvDI10Q2emH2zSyq9JFhTpk5Y4uWOjYvHEdZfLZ2DLbGNbUfHToyn90va8
u5sw0OaVXUhiEoIPGzrHPGxzvrAv5jQMn1njm0SRAx1vmNCDa0n9CGLD8ic1VaExBMNAZbYY3UGs
ki6ut5Fn4BCXDIgxksTDADxbr5QTx1ed85XpbmILuvXg3OAxkD88d1TPvlAIhtNoYXJLOhjzEz/M
bWx7za5UozwTRXI2YZnpt4JgxNHLAjYReUvfDnnYuHqHZdDhyCBunDIO5mmzdoifz1fCE+F8cmWN
VuSWSfDs4Lx9Ak41Ylfk9g+HZDL652GE9xy3eXOKcBnqFesbDOSGD0RLUDHWRdzcVhkT1qdZx9k3
PocsRNtw9A+BJ9WPUndOixfca26oTU6unQho02agCMjeMKXnZ1vEhX3TGV8nmVGm31tSvKcgwqlc
+IbcS+GPOz0P8mTUeVaj+U7U/TFlqLUBen7H5YcWgjy1904aZW+aFcmurBBk+HtPTzbA3/meKnGE
9MnwodktoC27kiR2+WaLu0YpKpbIszCNoQd/NNi0zqEWFptCuA77nref6JOWT+To4me3kstajjke
tjJXw20O4OdHOJCUONfsrhkt6W4AVtdp+rzzTiqeaC2+qXCSCuXJaWWy05k/v0SdiCxakXL/25yH
XbuSQhCQitx6+j4lJlcKF9gKjgw4895mFp5z3eWA7o4qCTHoVD5mkGMYzdTKxTGrg8xb6bZ18HYF
0jiO0oTRBTKfh+CUUg0aFCn7a1dTeDeagv6FvDLmQ0ubvLjruJS/Ar7KTyGWZuCObig0eZUJYDh1
mM6tBLp99sPGPlca6O1KqCrO6INIs3vVjSC+izYZGkAtknLQkMYKzY2h2DgaADkedWupfLZBfa14
tKyHUluPyi79gsVvJ19biujxSVEWS+qOr+XK6HB8rV1LdQAb44SFh6skLmbC794ls7v+gQ0FuYfB
dH5QgknH7FxzVm7yAbfHPkYWLPZ+WIACVZaTUD7v+Q9jLF56JcTLMC0O2GKQMnsC9todWP/37apx
JHfLCbPCY6qi6sGODf+VGk8M2UK4fb0NK+n/AIfGX6LwYpmzoxXWjQ3N2KeNSeCYc0DE/IQQKh9b
AsLNKZW4YrnLQfxNtKPe7Mad3gm8lwtw3T5A62c17eQ0f8yiiaM1zepUnY5q6PJvLf9wKWiSjJx3
3rZWtwuslhuAjkla2nHWAoNrB58QXjICB5xq9kP972qLVzdoL/nvSgxfcfvdHqqZmmxdegf9RcMQ
Fn60Krfsx3CBZSTRLE+m0QUwrLmPMkTW58jip+tMH4r7gtxIsN1d5SSib8QXkWNa4BwGLYJXQgPs
gO6CNLxAPMqoVt+TsSMvFqjwyWb0EEIbByPnZpUuCJAJWvipWrAgYR9CCJlYsVNZtYBD2DTOAHFK
4/L/y/jvMCz/+00Gkab3//sf/9lns7zq1y7D/41OEZDANmuExUDLVuLX9B/gn6V6CL8MNlrwabzq
j11G+Bs1IZxWZsAZSMr4T8XS+Hb8xTjLvQBzLUqa9Vem/8j9x+mfe0m4rFhMaDSAC0LL5Z7x5+nf
o3xOR57AMhPVgg7IHr+KmVrpa2ULds1pbnpHzvnowLU1Z6IG1AVPpnTuCcN3D9j6ieEEsmBzG+WB
dwrDzIV6o9x4wxXiNgWeuhf2EK7xovk/0jCdv2GYqCEPStVc2Lokr0HYssqOEx9CW6veTIsCk46a
slUTZj3poF4z31WGtrdRgNWNNfdAICNQVzVLk5+5OVb7UuvyWPppkGxDyykebZ4s62rqkk/bNOyr
wm/GZxdYEo0nWb/A9gcmVVPWOB6GfmjZmTYOOoYvXO86TDxCV7NqTdKbasJcydYUkoyiLwkNyXv1
2iR9r6yk6tbjkFLJMbaRsee8d4OdV6ejIChbTteE+/OPuhhwd2a6V+9DMups7fSueXLyoN3Ax4Nc
Az8CYn2yVBf0jtiiu1Y3RFRYmqIuWLcdYUKCJFoCMjOc9g6+BWNw6c7jort61403TNez51r7ZAy2
GJlnwGLJLppDm6gnWDLgszbrVK0zoME2ohtxlUhYP4NxpC7UMYezi5MU5WikqDdyhHkJEyd4m+yq
jY69nfo3yGMU51pmdeVavnELblvcT7CDYHjO8FicJQNkmBZFplxbN1mDV3Ur0KtAPZeZ2Ou8gYVj
z2ovQ4dAL93Je3jdcjsJX0Pm97q9KwfSlbVT9reVQQxh/ZVnqKcWw2MKTPu1xSVKptJliYVEVLL7
t7Ia0wnWc8pWNWV4oJb6qxyS2bYdHfeYUrIKZbJst2Pthm+tk1ZHsG3Gtew78R1379Qzx5fJvlda
nUlsZcxRVXsi8DQ9kR6JtnrSyGcZSSu2WvUDlCKXpFUdHrDbeCecmUwu5eyRiZ26j14Paps7TY1C
z78Fn+3G+fRQld6QfAjpC2GaRFmM9A6bkbgYwTQkq6k1mr3XkjwO2zE5mYNtbZSD2riK3AT+RRX0
t1DE7CMO++EjqVi3G2ERvhuODI/5YGUXD16cAxF82ceMg3sEYdg85oMxp/i/nOiQtMWwV+FQ/3Cz
lvqPuPaG2zIvrY/RRA5bD1XEPdmL831vsQTq3Ni8GnIL+zDqQ3mkgCHMicu4JiuIOLnEdl09SK9L
tjoJ7UObsvAg7Z6SFXEG68mjZJQMJFey98KOumOXdOHS2G78HI3SIQzjMOU3aAY/NZaF59DMk3hP
G5hxJUiSs2JoSYwwdXZkZvwywcJQ5ItXq8sAVDHBgMyLmvSuXZacTjbWOwoWe+tBJ6pDSTO9JH6R
1ItjVKDww9+UaVSOlzR3p/FOsw0A+WaZ3Y8oNduPVMfNRfX4dVdO2LjlWuixfyyN3Lods8l4LhsC
rauuLbBVmxhboI2zKnQ2eSdw8cxW770Q0xcTRvCUW3qvhb7Bp8vxWFRdekVQPKAKZiDHJaoisZnk
RPlIDaK8juojme945+rHsd52fmodBhZB4W6ktffE7C/fzSH0L4FLF9Rm7kDIQvgJ1R0LXHmhOaXd
pr5jXi+rFJmpm1A9BLPFmiy7sktrB95x5lSx0u401/KOLcgB4/HaM98t5fwcJmDE4SursnWP8gl3
odnb2dkovov4EgJ6G4Q6kwre+a69xi+9cL23pRIvzei/BHn+MzPiGlRFe+0t6Kwq5hAIpbkjHX/O
KpJrA9We0n+M3fQjDahapLn8SNIQpFEJzjVeN4AfDb+lDKQ26WgPUEdLepUbIwQoGxufeW3jNzTf
SsAdtNa4wypC+eeOuEH9yNZZbp2JKl0sO3n1x/6UODDjTLPeLxF2R9qXxlHUVMlwF/omABj5XTvB
M2PZprZLsc6H97i2aVz2q27RkQl2FMEeGZgvNRDqwG/9tYnBaossZ5/MVIxXlW/K97kb4huVhdU3
nOZEnKEp6R3tAsE3Pwn8fdtTu4rd2vomJUG+zjajD9CUzZ6HjDyxBQxe4iBLyMnOhJrjoLd31hDS
1EkXaXZvj3TcUDVJF2sD6BgknTPlD0gEiDaafVSBzn5UQVbd0dVjbdPOsI4qzigSlk7bPdN7Hd45
omp3kxd2jwyWC0fENQfuvh5WdKuD47+ah4aAVOeXzx4P35Nj2qc01RdHDHswQ4QvDNSatvSuaifb
V7q6XXR5rwjbj8zD07l4Jzt7vPFkKkmV0BjixgR8E0XVNYc0yt9gr2bq53Z2TO88q8OVJDjWsx9h
xd5cZJU8h7X9UXoOHI8RFxbWd5XdeAgMo3spRv40KyYykHAWtzhxlbX3rPKzm9MtgAeOOJ5JGzFG
wNMbWkEtWMRRZ90ZIY1oQfjK+fJa4IcAf0p0toWI3m50Fu7ywT57ogOTnr6wAV53Qf7oFSMKwaSX
9J9HzXG8r4fhTXB5St3ynnJ62uuG8rHsK4BvI8qaq7gyc4sCDPgCAvJHUgwdMwKglMC8wtrIg7js
+nXcWOepzc7RaN9NXnLIu/jSdexiA7JpleL2i3ua1WhzHOPk1q+CW5ydYjdpGkA9urcaE43Njxfu
afqNJt4Xcvb4Xe1ukwfTJk3Sx7x5jzwAr6mpf4Zht2cMwtyot3FV7FwkGfS1ZF9lxBjM8mBFzg+a
625J2d5MlcuqwNsOWepvrdk7dp175/o4RLQkBU309hlv7sEX/SN5jmvLql6oON7OaKNTU+wKM/hm
JP3RIAi/qiFzrVSpX8toOJULG5Q1ZiK4Oc6+/1HlwZsM5X4cq8c4aHdlmu3HyntRVUjMc1lQufOb
66cfbHOv5nGB5jInZuWPpuAG0vb3XdXc9cn40PJbKh6S3USb4xCNpx6A79ppufkzSZPohEc7JRvu
aCsTABhI/JmMoR3Oe/qWILENe0tN5ND5FKMCT9zYV1IFq8xgLxrNixvcuMsqHKbKJuwQPNDAtJsg
1PCcCU5Z6x3tiRPF96+TJVimUAiRb0CrhduAIL6j+g0J1KPok7tycr4rS+PNz64nwc9ow7lQ0a32
Hvj4g3DnDOsDfLUJ4DyDm7tPAqzU70JWp8Sv34Twdl5UX2cu3MaqPTpD/Q1ZqNiqgX8buwZlH1D8
tqEXKFznrsBK66r96JTDKh37976aSP0/jVX4Tenwom30bTSAajMW6gM/68Yq5z33ixtJDthw9ujm
T3KYV3P4Npk5Rg3c2qULb6D2AJfW3n1t4chMU0i4tIkf6QBho+lMa08Nb1mI0UgYO98BGe513FQD
2s6QgJfLd84ee11VcCFcLKIcreDeqDG1SuS9Ot3GwITWrO/x8I3VKE8d6BWCbrGS6SN9GMGSpK7w
L6fK5brhcveuhvhHJpxksaUk4ZWy1QieRy7TgbCrSxznxcnFp3eAYuR+yBwYCru84aZJK30z1mFr
7Uv2C+JCpNk5qKAon8hOjUfhAhQYun485VPY7Ui5yQdvYoLbuM1gvdIdHW0qMOibzk27b4llpTs/
hBAfRZlYi96p77BMDmxN/QCqfwOwAAKJcbaJs6OI2D6RYeLR6ZoIjH4qB6nfO76EK/T06aWpU0gE
qm3aleHo7DqmJO/YJPO0l4XTnDQOqX0NARQ5ObOe6olK8nAO+ZU006PrBh0Coh3z7o9x055zuroB
HZmkkZPObh8toxmWKczBCuHBbFlTuQDGZGhnwkM5tVjHLPFY+Nlpka1BGFD5EsZPOBPsEEMDAgwF
mTI6gmpzdrQJ0K2UITVjM6OFM1nJAJ97hnH3B6iMkgWini8WBPxtMMZ67fuBfuauYy0aMHYqgs3p
j6ii/YYPLVj2uqkYKH3uKBPpvxOftAlUO+9tTdgafiHibLufgUHcCFmKnZVJYo1p1B6iwmp2ASyG
Wf0MYLQS/LZXbTd2DzStmuu474ztRAfYpjJkBlaYfKATY59fA6ZxqUjkngjrLpYkFrhDfM6xCg5R
3tZ8QpXW+PEdvrs6UCu2d90dliBjA6mYExfZ8ZU33Fthv41OpU9/TYubhWmE+LwYLPmgI7/ZIGFx
mVV1NjxZcfzUmTVlNq3Df+L2vptBw+wCEPebeUqcS4Vbjpxdy4iRFjajSk5tikQjuNgR1aY47JmN
Mr9/iwrhv8QDuoxblxCHpO3pU8BVPqHRRBFn8ZggTq5ZDjhZe0S33PH1DQE8i2dGp6hWK7gwn3CN
lydJI9Hr2DQsQEQSUMCuu3prTvPKihj+2sHO8FZgGsOo1p9zaPpbC3TVm5Kj+FEkjXvOJVY5z6/x
1XQl91Ou/yZh2ZruxjvGfbkRdTU/R2yTp00lurw6LxXxLmPDoFcGud0nPvvGjtd29wX0JSzirXPi
4Z2dbG7mV3zK8p1lkS88kReVP21bBPeynoaz7WNwxjQgf85gxT61JP7RdDjcE4TxlfJEtHKweNNZ
3vh+iBzd6WPPTQEvu0VHsqKwl/4vHb7SVVjcD3i5LJIYsYeNJ+cyAB4DxCWXJqwWDkUM+bptsvKn
lToTNWezgzTmbKU7Kyp/Am6dWe2IE8Qa555+z5SOvtTZVrPpnTMlcnoNI47EyE/7oxg8eK+8B9DM
59kenmr+jGQVGfMn8TmSB4ndbFnr0aFcTrpDXLbdWzqe3YVi4NJap2MbZkftzvnaqMi4ZEHnPti6
gvDt9vIKJKGzm2ivY8xw010b6HZDS6KBp5KCH2sSRE8pQhs5dSLj8a9ref+TM3YuQbN/r/g9qPd/
1YqwvOiX4Of+BqmL/Jzv2aFDTo7f+iX40U9O0mapGv+dRvh3wc8yf7PIwC3dBzadCDiY/7buD3/D
sRyRuiOC7/MdRwv8pxKE/6oU4Xdz8p/Ny/gJQO0F/Ayeu6T3/6mDHGuuJxxXAVMSlAOtoQiOFZu4
0ZXHNOXyO9Xm+GJAvHylxbO65giAt5fX0bbpYqulEFABTTIiUM8rUQ7NG/vGHmBZNjVLz4Zl1Vyi
fH5tBkn1CpZEnqRb4M7B2za91LgZIpx9efc5WD315yIbSlCiknXP7NA8tOmVg4lHBPZMe3bcUyop
E990T6kBvB6XAnJj1Q65s9aqZwU9ICpN2ykKsF3bVAm8xR6PzDVbAbx5bZR+1lmymGRSw2GUcc2I
XmtQ49/ccOzOM4aZh6KthueolcRMssUWA/+uNA8kWUcg161Z3vBkZ6DxukZ/Q2Q7CbuLsBtwCzzG
A1npDb07nBC8gGjiWJrka1iB19NWWwqP7MwO9oALmTqavB6w8nXStOuDH6T5xRIM7zDEWSjsHXaF
LLhLNuHd2LoF1UGExg5z2OeUP+jcFMwHgb5vgZmyLk4IlaxUVafPwqDepiqhfOGi8OyVjxVT88SI
jrPL6pdMVIBfLMwIcq+6yrH8tTXwL5j6MWjCLHHaj7Cd/Qj6GChIzmuqnEVpNMes87zTaNvcL9ny
Wis6FenIJd8c3aVFD1zIH5ipNx1uPNhxURKf7aht93058VAKIRB+i3F6YGLrwv7CQY7Jqx0N2u84
aalZ8soivU+zCibDZFV76F1HmM/MWLFVWfeBGO+9zjAITrHw0yuP1OZDG2ZwYINxINBsRwOlTd7A
1NJXFrhtpVL9bEWif848O/GIfFkluAfgtutIs/9ZhU0x1etwLKuEavoEyEDvWc+GmeS4VyMu10TK
K9ZufmvT8FFnOvzQVh/bW1k17QBJPAyecHQV14vblIFF9cbaZDxs92M/qH2H7gqaqEuz/GgFYNX3
AZIxXgYYPJP7OtSFVOSrWDivuwnn26oBDfXwv2fzn3MlSwj435/NV9//D701eSa//+eNzPLKXwe0
9RtMWBiuNng4vE6/Dmcqa1isEOywqXG0fY9FyB/bGMsmEI2XiB0OuxfH83hV9wcQ1vyNxAlH8x//
b3/lZF4i1/8QKwl8vk0hcWzXZiWDJ+sfVzEJ8wo9FvAV3TFETIh8uG8OgJ0NdRggMharobnt4yh/
syk/PBdgFt6Rn5HIhDEK+AijY3+CliZqN8omqpEgY4YlM8/1lbKWqD6yvHfyhpKkYNo6UX8umVnO
NG/rbGP5eBY4LQSzxZDQ7rD1Sif/JKUh/V0Khn/bZDB5dqVrAD5BQWWWx4XyjJivrNsMA1VBZdk0
yPbTtaa+25bekBisRbk/5uua4PMJczbm2TQP9byZ8s57MtgKWex5HP1eF06Y7ZTbkbCthix5WTq7
KTTIsoYGDmhsEecEaWyO/DEOX92C036tSHZIVBDFNVHjNoaXV9e0QhT9TYjSxjVtGL1XkfKtR3j0
q710B1p2g7ataEJxQiLRxD7oec7zIN2yD2pe08bJzmY+D5guJ6f5KPgsvXflTPTO9dgs8Kp25c+V
yWmauGOxTzAEXYexYsc+p5SPTAAiOGwyErVm9tSb2JuUndbrRlSwOzOAOSs/zSWCkKO6ix+15GRd
bfe3ZIA8ErhGPmH1tLAPVXxId3Eu2+6aynSbVnbL7sSOGbq/cBdJv/ba8fdE6uRBB4W+xW5D5GYY
iOCsM/CkVTcmn41fd6eYwRqrPk4GuZlR3mcY5ZEL9xyd7YVDk1ixGenU37Aj7KzHiZKzGbNMV52q
hFV/XBJ/2Lp6xP6AlXVo9lkSOVy6UA/t5bZageGIlnPR5w6s94mTkYRRXBZQntKp3w8Zf0XEzNQ0
P0SZjuOp7lBKV1bvBlczHcM+RmniHqIvr/3I8J2rjqyD3peNye5fGhHNvXbt7nlbaOS2iMhsuN0u
vxzscg0GOJQboOiKIsbclc+O9FxCDjWThGeZtCqAIDQe+6HP562GdpcgNywNYqHZx/JQq4T7YFdE
Qm7d1sf8NAMv+5yrZnqbZBHzqPPt2V6Rnw1ei3IBiUByHX9ijEfvMPO2eTIF1zKWCbr8f9SdR5Ir
XXaYt9KhMaGANwMNeF1aJLydIGAKCW8TdkdcBzem79RrBf9uUYyQZnr1ygDIvHnN8fYKi8lTwbD8
oJKtutzKlSfpSjTn0cg/JM1cs0qV3NpPpfowh3zhvbgSV/j/kF/4/2e4bQW59/9M4f/1Ro/my/bf
/+0wT89/W/38rTc//e1fT6vbv//b/V/+1r6dn9vVz2m5nf/tIx9lc0phUAhje/rPOAJP+jtHqBf+
e4kaVYRg/0fBi79zBT6qlShn8Ufw/ofmwiUoP3UyGqVCRW6W2hr/iynAL+p5PPuE1ELRia79v5LY
Jf72rwI73otKtS5Fx+vCg0pEEPzVQ0+zvwsqKPWMhhSkUVfV73bbHontqnfSfwDnH1qo/bVlWuWX
A/5vT6vlSf5Fz6TAwj/HA1AlNnfNnx9olfa+PsU30+htgqJHNCgVGnHYeldb6e2CYkhZHzfrVJal
h57d8PhjvjS7sr7Q0mkfH2bonnZDItFXl6hYlAXSn7h/PJnDaos0GhZcNSThP5x55fBjq+ElaCiy
EFSTyjv8etlDcIsL7hZkAT5e846RYW/B9cF7RT2dUrM2JjNXpz7FDSyRjTqLKWsaEL4+plZo3bsF
6ZfHNMbVq97612QzyYJvvJvUQ3lFgzBNfkB87mKLdlsfIy8xd8Otf1rhN7cFk0apn0YzL7e8BeVw
n5TDZ3wLLgHx9+MNfaiGZCXkxqc2xluHM8kUfNzYA3y3hbhgnkHNpb58k31uyvobUx37Ge+7lfH7
7pfXjYb3pGn6+k6onXsN35ROgs+p/BrTwC3AOZWtsj5/JATzx7c+VRmD1L/FaZIZ5Nqg4Orh+atK
ju6nLP1r3qZgFvIrp+56ow/mNXh4ZA54J/MiKE9V4ldSc3s/a6cR5ZEubfSDXfvCQMU1sxnXxo3l
a3if05zrmDTrH3WdHxMyDQ/9WefESctGF1yulfpFW9YlczJVfXG3Vs19g1KctV9Jw708woH1w+uz
3WoLlLp+K+gXFLEgC5r92pPDOW7J5oyOlnJTFndFwhb7GErtzMuCa3Lm9TW59aln3S/qXfucbFan
9m5yWVGg+9p9Bxg/VYm9oBRvF+9lcV4jLX9etmUGJIJZv5JP8xtQqzbJWoSv+LNhfUg2H47DfURk
gf/o7COSIaN3/8LgX7Pl8c/gM7x2qcvl4CjX7q397V9ICEG1iN89Cihs1GWSrfbRO3iz1M2Ew6Ep
GZ21pGeZogpocYi+1j1MKvGupPBM3yY4ssqD8uDRLdqqvifn7ju+J8dUUbYNH3TwDI7+K6kOS/Gl
fWgTLviNr8kffHjMiTycw+wB8Yaavs1xWGtRxcB7aYLr9COEk7gT8HhNqrrI0c+8xvgZz7xNe5/k
Wvt5Pnw7ipFYCv+DTDQs7a/KzTe30Omju/crbhaSW9wuagEu4N9k8axDhyzvAHBRAZ13PvZlC+4D
VAlANcCTO99lTcqdoexyfFhdE6qSLatMihqfHvqle3GPhFrH7C4PqYeXfhZsJuek5Mrhtltjl9aX
4G3qTLR41eS6fONnnPpb4EkgibAZqEHeHv2Sydu3eZq7peCzIsuJI6fcjn5HNVs2NbsxB8D6Pq1E
Bf/s/fws8WSr5VudXFWn0WklaJtjS44qWh306qimgul5TdaaFdI5XVzV29CJx10Ctk1vLZ2Jgm1I
l5Vo4zburSCtVfXWVTXybHt0UEtGP3PdPhSUOgH7KM2qCha8PFp7+C+vAVDJzGusowAmgq59oTFn
ThWaA/4v+u2fo04VxnhzcQ1XZj9ranxW06IFYQ1Bh2pn7ux0hZNP/Tc7L/u/IMxbLTYaMGLuchYL
wA404yjYHNbSunLORSimXIQZVNGKAWSrQHoKhiqvrjA6OG76mumCf627am1Vf6tcaxFs7d3bKtkG
zPdr6HfjQzamfhYxZShK9hFRSOGRHONQBqPToHsfUe2gKzE58CGqt6n7ut45zuvQCB4X76OiTSNQ
DHRkLVqow7XzDahAD141ovv0rmUHKlH+h7YyHSoC+4fhoXcMsxaRVCyhEXEVvyk3aio+UfU1/9yp
+NeODCObXIW2HQwUjcqNlqZIBmeLxa8LthQgAEdb8+kGxz4TaJKqJhoD8EMvaEaU/btrQmRVhb9k
w1Az1DcI6J0JUF2g4jl28vkLHFTNYQlU43BCTa+h0FKWoTIoLLRNAAfgPSez8Bk0nHx/mjV3hDjK
Vn8NkWpCEHXDPZLTpAAIvI3gJA3COSs5L6GQ8g60ginWeDrAWXHNoh5PF3fdmlI5RA9pv8mdqb8Q
ejAGliGofaCihQNPCbSSNm9urc2SB0ZlVrQz1C4yJ4cnxO4tA1H1BacgE6n5z9ai1YLAGbJyBS84
I6/in0PhDOy3W+CUYhYQnpxq9fsH0xVCDrC03AI4u6pFTkCOG7lO4G8DHJbYEaCqIC9gg1Azvqhn
CSAumKjA9GIKTyeugb2V3zJCi5HkWTnlYA4vj9bm6mBa4KEKzs1uq2mG1K3TuJs9+dnzt2amCRlE
LCBr1z/aQpR26vTMUvV25lcNbjz7tUUzmHtgktuYuiGnXddVSBUEk5qc6fTCmIhqTWUsW1bLsjmo
0Q8V94E7Mv80somq6WVZ3SxOPU1LdvW0mT2oL8OUFe8pDE965pcNjUbtzHwhG3XTsFdT8J7QoDQs
RCVfiIOA/sndm+dO/qdPk3MLDEHK7NXS+kFNW+wv0UqazdmZpxqV1Q+hYE14diLIIQQPYIYAk1aO
eETqIfdRrFNBRBnnYaMKLz46imi5ZmtBxWSuxmvoyTCKhjsdHfRBk4RtamrmCWWm3Tc7t1cr/6Uo
RYbURrywomuAJkC+KcyF2OTw7O90hV1OqXNTY8soNGozd7YV7iGOW3VqvF23M123hB1w2UzI65AP
Nt7N8ESvzhJxbCHVMVWQRTBPZLo7Y9D+HQi+6yvLE9A5OMJzTJtKRNq2263WmCgfJkEdNI57a2hY
btY1czEZIEPtQe+shqtOb/C1GIw1uSlML3qAGqARcCfYDKQK6JNOBnZVvVpryGos2UtuZzeWEKGJ
jPd0lFKOqWPFmioB/nVwRmQUOTgHyYLCtM5qTJ8buKhQ0CunKTgtYhY1AoSmYOpFfhGqc2mRrMVF
VL6wZ91v1hS14DkLWavwTfksVcdmCt+CuwAuo7cuAJbHQGBr9MOMXfeg2jXdJolWjdpBkII/58Hx
Z2YaQOVJtQEP2avlSS3ZL7ylg9cDk7jCnL1jQSd17WQ9mCpXCflftCKzoqg1CyRjL6iydXIMYFrZ
Ohe4sw7I2NENLbiQ090+vEAt4Ao4lVWDd4TZEdGuAwHPJ89/+qSF62/4tslOhROZ/TWutkYvV1U6
SfACKMzcw/l1Mtj5WJt4Nfv9Oqk46L5VzdZs6nXb3S6L49yDH9gOM6XM5C/BzKlLIHIsPbKgN67g
Q9KNzA5jAptCHT2b+Vtv73UpwcokwW9G+XmqQIhoOZTFCX0nmxwZc1HgEtVdIknbZR3W+oy6Xvep
+v0+AipksSrrMznwfDS6qNjGXrvtLY8QAEpbqFE8qnI3IwSt1gJu/A3gVoAFVmqw5o8CdmYztSMm
hGf236rVesbQfI2Ow9Hn9RdielvJkwQap6D7r1IDAW0JtEFLmeRiKhi8xloDrEOfDhCHHYj+GK3D
ZHJSlOv+o+E1gHVEhXFzGMH33N5RssTSM1B3TrrWXhGn4Jd3EMchjRD4Wq+GpXZJ8aEAQc10CPu0
qxW91tS48/G5npfyoJyrmeMIq5Zar3sDYhQNHcjU6MRzi2ajnt48bntdwqIMZyiwJUeybLcRDMzD
fG3c3ZnAA4nbMZF+EM0cn8fkmahJHBxc96c9mdh2//53yITYCpDm9DImooC/fspmmWPXf5ZxDBDF
NuBhb15S2j8kaYGBdBjqASUFWWwO0gStiR5qFUVRSa1WdVlxNFzd/bNtmEckRGszSM3JI3tVXaNi
d8NftJGBdNDq2kNz0qRamK3BQc8nsBNDnyjOa2yGdLNiXxqrly/M4uUfvFzwiF5RI9h5O01qBXyo
d/FIDDR7h22Ni0jcM6uoruvs5ZADelnIOmRPZACiJ222VVQasGNj9EZ1xs2Km5rxTpumm33mJfew
6fDbSudfpOeK2gSrjsnnw4iB3DVs9YO2ClChatHtMnZjmMXBibyztQK8KfLuFhlHuFdf+Gl5DWrP
Nu8uoDaeCvGZAmItmPwC/ovYhXiGURcRWOQPnmGu84IDMM+ic7fKcIgS6oJQWxoNfF1hTJFaj+KV
6qjGlF5Eci+GUHteEUWAjpBHMIH2D4diCKD2sxoLNsi749+/3q62FOsAqqpHq4VPmDFEnmDj/mfd
+B0vvxa6nsVZLGIQMYS/0IuHBI1Z6LlwDuAXhXSjwVzULvb0FH9CwrxgODcHkVuvh5FgxqE/bbqA
gAa1WFSczANmMhRKLTiLddzz4SRmGJlxkz2BTnP5zrmvK4anQFSl6V6NYcwPjkIODcX6xt30rWCE
4UtfLYt9qat/5cCHgB9LZ53syJAqAYYoNEBs2Fl1OhH1IuABgAR7RcdJeLVQjWntd7jfvWRX5avC
7Q97+5XGdgGF77ktAloA7+bLNlkXkAnWj4Up+v5GrXVkmoBPs9k0rmm4lClwXZNnjpn92B/S0pIF
y9dDdx5q3Qtp2iNkxB+Omxz8OOr0zjSe4QSEr2cQrYYyY9833EgxRp6EBPDLN1/KrDsQjz/otPL3
CumC2a73qtNb916qwi0PveqsT/qjNhac4c7eYQDSmNWdOUUs4IFEIGJvTu19sd9gKBJCKqRuyL+K
cGr2YRxFL3UZ+BFToKWurGpKgAni/UKAeMp+MF6V00EaQnnLASAbBEyMMGNOpOPvLIhLHT/1drKv
TxRXYSn094DpLXIKnPjDlpE9wYeD2bmD24b7DujU63ZHI6+d0qLcR4q4I+/2t9OD2yFlb9Wm5xyY
80H2arX6XhdiNYdaqWqb94vauEAplQ3hJO16u993U+dUcWf6qNquD9/xLLFfXL+HsSLlE4xp6Oz6
tJ/RpmsVRK/b/fHgOQ9X8KoGNVHkWeI2BwSa07anCG8jbvEn161PqHQY5Wy1XeXT7c9tsUXQ2als
lOsSybjr/UreoL7oz1WQV5ba/enGdVXQxNnaGoLqxRaOiv+nEXHMu0yp/ITkCWp1bL2cJhJTLara
qcCq8KaSi5qQ667f9No5EUJOeVK9T/3D1m2wQtDl8q4RwKuTMjxkkKHBZTRGU+l003B3OgSh+5DT
8jDSt6JZiR4ouXW1W76S8vA1/9g6wm1mzpaG5E/biBFpzNi13jCI/Cmu4IfufkdEBQEARf1BThCV
aWtRb92Ow7sOKK9xHnBEI2rRFsuGsoVHb988ejmE87OXqq7neSOkqMy/jW7R0z96bz+dUpqx4NNZ
hoqSWJ7KjMwuiZqTqvbGpADEzuDpRrERMeIIfc3pbUgpRwN4eFevH3ic3R3tAiWiGOzZs5z++T3A
l5lMrjHdT72X2wYVfvNz+hgfg6+eTMq9iq3p/IQMUFXvnYan4SE588nxjKHhqM/eAhAV5RNCZFot
LLzwWfcyH0MzXzef5x01Puq9MnAECASpd3cPt0lwuFAyVMVfxEryGD8m767xw1SRnJ72jQZTRZCY
xAU9QZGxM1V0RZcN73E2TNvbdp0Pa3u/SPDu0ZyDnCeyKacOF/dseFEWcPcAg8QiDyllJzdAqa5O
yTXe9ic7FvC2yIMnRWpico/fNu9mXBymek4HHPvVL/dxD4OYdVOP4BGUkCGf9qQmJGPrQVh1jzjn
ldYCoEV3DnZJXR2SinePf2H2xNsf8wjyZrY8B484T8STYnpfS9gTn/HszJIEzKopbs8jRO58kTaA
+ebjGp1S+F1nw0p4UslXZs01jBsr5A+MgooWZ+xRHQ1v9NV2JIv+6gcb+LTxObgGRXdKeKTLdWhY
YCg8w9hPWwl3yTGQjSuFbCNSPPLKVt/d3dzNzd7snkMlXSF4shlE84Y1L9dp8JUNn8MHdszgHhPr
yui7hP0yefOKN37OezPym60RyfllSKYyRXcPquNHXApnrSv7W8XM/vDONMMNjv0ru7lt/zlPAg08
us/+Hh2HDUSwI7SIUYON6uVVMp+nvKBxjPe0MvRMzcvuY4CICj3hXS2UZ8Ysf5431I5FgAe3Lcli
/kXf+KKilH9Akb66iqbnGJIhJemio0vH+X7uGZdn6timlwJjz9jBjzv/brDV2phOhPSjNJJ2nKA8
DEIN69io0Hqj7kHOkvRt2NPOXnS4UXtz073BqgPz7Pj+IOz5BBSZnaKSqB6QBuPW1E0Iv1V98zbc
JcC46ea8+aCHGM2wDBxOAL95XoWy/osaDHqM5MOwNsrvMBxxHXoT9npaW4Vxb7QPRomGf3EjMjdw
kOAHVb1wcGFX3ha8CcM1z0Y+5g4Pav1USw+ATkIZcwAr+N1yAY8kFD5qWLLxQx3Ok2R+UmCO6kNR
PY+oPwTktop1OGCdfieCc/YGVssg84KmkKn6sz2DHvxea3YpQIpGMp6zOVvToyi340zhyQjEFwii
gUVwvo2QOby1pyxUmzfE5tHbhTB/9qjsiqq3XvOsrfHZpB7zEtma7dUhnUpk2sYX+avT2ZoOisLa
HwzY8AGwYObYwlVCZSWdx8QyiS1UFS20jKYkNEYspT/tbqB4GwUVwIsHc3RC9keA6iLrAtwEPYUL
1gHtycsAkTNV0nOuKWiogVyYJAj7STJh03SorSzGohXYxIIuopNwsPEkiSEdcFPZbgoVKssOg78x
1/6qTPIT1uq+DIv2SXd34PH3T0FvSIcWTPq4CVP6mPkXEllEnYd4QpiueoPLG7CZU07DlUKoDems
Z7VffeKqq7uDf4GyhcyKuyc5r+xkccyfQnOYidsj/om6+oBMXKGMDbDybemZ9kuRxJBUVawBKkyU
qAf6QXw9IRB3KLbQGGqhqwHRt7akN76QAY71l7ZPBMFfBgZuP6YSPiGiNW/Xhep2oVLdEpavkn0F
BTugwozOha+YYlS6ZD+QZDGLvYe1kF6lXi2ky+Mw73Ksg/aT6lgyVMN95Zc04KLBxOfVPk2L/veH
GgoRNbP9cK4zXfbrPlk/ICnQg2kmOjXvLY2rzxJf4qqOCpfLo6OwHPoUInmYhCB+M2rionOGyaR6
p/Q6MtNxM4p6go2CIn7ki9xIPjG4TPBBpwdSgqT+GvOy8gvtFaLq+qCHFD5HnVshiw6j1WrdSw1D
CK6DRpgjGHwAmA02UUUDObziAFEewzAczOe8J3AIgqHZHlQ8miQTmPFkMnqgw7K32FfewMoIIONA
rLa/8PV3gIAc81H7Br8vq7jk4aTTGh5YsmxNwgN6H/BnwKPAz0EI4RFQrQrcYVH/RQ+huJM58R0+
+UZqUIDcIXfxPRgMZKE3nbLFRfZ172b2A8WlWyz8jdDjYBPl+bscF+NPcF2dugJvNfDOPatqNm6s
Z+MSVQjCjX/rSpl+dKR2reA3fs6Q1cGdg4tza5rquupWUTyuCGuGIUP//+AQuwYQJpN4Hg5AuwGT
5OTs/BrAGuaDQZwMZGJ/vqA6pM8prhmshYgie5lizMYKq6E6LYRyDokUnCgxIUpe+DlSx79khuky
di+PgAfGzXn3oLKurY+r5xymV6dyDHWPdGO9qeFc9q7t5/zcPrf3k0syi7IOyaZ4axByo2L0iagJ
j9OLRCk839OXv7Fp64UZQHSU9XnDpGAW7taET5iDvXlXR+iJSV00s2Z8Rfv61SFIutONQEwKPVQG
PERRr+dHzXFE82Q0hGZmUJHERvBRqDjQ55Nei66H3tgcD5vRuLMaRjCome6sB/Oe2JbFGooh9Y86
jEUi0uEvECV67WNYhVw/ULVEJYyAYPQcYmWxz2KSQA0SuoveCGSjPGKcwbhD21Z4nrAhoe69zq/a
3YnGq4jpgBo93gZSwCO43tY0zLbXCJgS6hy6DxOgz5J3D4vTD8i1PBPRRXsLO36jOWJw6vBYlPQI
62jF/JqLOzryUVYr6NGoYb7uzeF3PZgGrP9g4QS05EGaOUHZDmpSVd5ejwSMICwIPVfs4Rcf4Qea
Wx4DBskJuQZBR2i7UB9kL8I8k7fu7j0cptg0l0/VJYdA5O4WHrQRMTz+HsOJGDL6onLhz8XYEXhs
4yDz5oJfQOtEuIqgfRIezQn7dzT0Ox3EFL7gafA+HfbgiOFBCx1i65K5jW042MthCngM5pDqiZ0n
CEQiK6wZY6+winfWOXgjEkMdSoLIIIb6jzYPhXKOosw+4UwURfjD4TESggRn0QOIBoPEF/W7OW4a
4diQojAE/FRYCfd9C1NbQ8R6PtDW4/DgyfMwKZpfAMkbYZSTguUnvZpUG90ETlTSCW2uBdeQldDg
fZbP0sIQqscT4Ag35ITeChsfOjOEuWggiltMdmGRRfl8gKFM+xDBxDLQF4Yzmc8TZF/5mjAnTOkh
vJzNYCeEE351vGx320IGQfW9o0eE3oFEm04u6Kx7fviJWRKkdQ6N8LEt8lYPUEbKgayWFdIzJIDx
WFgcI0DzG1LAjiYh9JGZoEyEe1Ay00iSInYIeN/UvQ+tQBl4BVXXeydh1sk4mrMLgcGiejeFxA+0
sFyR9+AlA8aTzYBoJcwFIv8ff3P24IfWGnomj+F1iOzCmbA3MCGhWz0WwU+YDZvDVULHQz48m1+R
USRl+YYRw9l00aQQ6Jt69eVtmSjRxvrVzzQZNz4Jpj7dMdmrkq1zNY3toZhUqnHUxbCZR97S/Oyq
/n5Zjy7hzlb0BdClBrMVmKXEfvRu3ntXUB1qRtQ8IiEeP/A9WnPWQpGLzHUXIuwhtMp6BPcx1P4q
Xl9LRiEv8lBGIX17kEIE9iwp6XMQH5CuWLnMfyASZqYvzaN79ES6oHGIq/uP4B48h/SZhzP9ORPW
zSJvgAzPFmjiFITy54VdzeGPgA9iFYL5C34nVzIFt1+hDOl0lbZLEIUS78j+IbuVNF0MOHnYGFAm
SqAwC6EbH/RaYcxFYASQlzdFJWTBfAAC/JHvnppHggzALnxzLlgCKF2QykCblzn2f+/U88mmyxvC
hF6mFKbYnXmBUcFjujzd5dGjRZhCYeQ2eXKqrw4RyNwS9LluJTwk2VwGkQGP/fo4XRHvzcbkvGx+
IbexW6RDGw67BO6Gs5POo/FxcmwTRb9nVpx5t6KfCS3Q2p84F97CKrBRQJBDxhQ1BJlBUPoGaL8U
R4u8/gGyipwtVUqAGtRZmH4e2LhplIOSRTi4IOQDBQIqMlwjJNdosvM5U7Rl9pLGcoxK3TVmWrD3
FgDGiWiKzbYAQ1hISQ+EBWZenUfCuZH5+bmxg4N9Ng+dE/DzQGZEmsGqXR5dBtWkMqFAADCUQrqL
YxEXBQfq0daR9xR/h58gHd+ah5BeRS1RCt/NR+vcOuHK9pklEgZLsjzUpZAkkRgGIRXBnQCmyHo3
AALA6nTGJTyHMMGdN4SYYNoEcaHtv6KFzfu5QLZFmCB3eUIJ0Aug3gKPN8YSlgoNFuwggpWLwXTk
HKTBXtREyoRT4gdg3F6Y9JAt0Q7XuDfXPoCDVCjAmWmiSgU8kt56yAc2btsY2icKrtApYXvngN70
IuVG9dEppOu5X0/q3azgtpS5kDRU1WjX2jSWaODUpDM7WRlJLsCb0375n2gTbkLx7bDs5sUTnwP9
F/Gbpq26Lam/REG2/8QC/jVsr1Cs/XPsuAQJUiyoXCcUtVgt1P8pdvxWmm1PaW2/c6VWcyHhMHik
1p+P2iZ3i+XA4kQisT4gS55Ypd84lTR6trI+sTwNyg+QbmtKqT3Ug30lTw9zbHmFdeFqLsv6V+0O
OnsRMau2e2I/3CnnCP54hIdxrZfDIfl2uVlIom8J9wLR3XQeDm5HiaZLqp1d/DzT5k4d0qhGIM+W
HGCEQsAUGTbMh0Wv1CbjvtoshnXvSBgCE0kObcxvKFWYXI8QRIzkOBno3EFUuzsmN6Km8E3gU8DB
4H0JuLkSTIjdnu3fU1ldvScVU8etUyJap0C4195/xrUxlVvy+hA8zSWgoh+NSPr35Bac+o8hJe1I
gL3E3+WOqdJXz7zHmatrzNfUzevPmo3e/kN+c3zP99Oa+S4rrSckdli+OdLgMR5+1LNALDi9l/Rz
WS67evM2nl2oGYxNE+/Qgo0rtWmApWdHS1zNrFlGwsiWN55CQBfBIXdV8R9NOqBgHe8Sa9anwGZR
18aVcTXcTDZbUydBF9L4NtPX/PZ1jY0pbMz+7NFvsIy9p64L+0FhY/fdLG4sLzN1PpGc6O0etpQm
X8hdRAjW+6zS5Drcdo/dEvS1xIqo7BxXnhRfD49hcRNK86noRNVPjOJvWqXrM3U0H5RBiYq4kjG+
0pTM3/Qbvaeh2RNG9DS8uHwT7/f0dtdX71RQu1Z5QsUyt7l7ryltIla3M+s9fmnqqcsYMMNDu7L8
EshOv8OkQc7R0bzCR5jt1MerN0vAwHw/T5P9y9zRd1ObJwiQoETcpu16ku+WWi+405i6PaQP30lN
o1SOrlGOvZ9lFvj6NMaHyeEYU3bgSwnMhzmR4bszP1VD8yl7H9PGAet6yZu1tsRj9Ykc3xQ8quV8
AducPca5+SVK428HTRsI2WDWw0/uUc2RkoXEIlEXi7AAAqYgtAX1IZ7p4HJnrOaV6ISr/+lTffCJ
XVnCBe6EhGSjRncfVohXed1pA8pl7zwNaNRG4km2dkGEahlv9Nl7MqssLPawZ7qfryIdb3jA+UGP
csI96947bjgia/DOXYm4wsw7zxEl8PYpmFfb4cgnBV1x2+KqUuKfpMdZuMGPfiBigUoZWc6c8mZn
6icu/ao7GaV4yt8+Vn9StOelTrmk45/+veTc9IvRArp8D++Y5emUh68FRwzwgMvlSlTtCcG9y8OD
SnQuqwb1qto0jGpub0GMY39RwutB51TQiyhH1ufXMTzW9a5f9aofBQA8K916NdruKSahiTK7z+kk
NquZSrV7yycH4kcvUSGjkhKA+Ej1ouYk3qvgP4iU2P/scai7/CtIO9VJdfWkSoE7XUYzzp58eF1K
qIVpyktsPIYeInn6OKl8QNbK/qWKrWLrPinuVM427A3A0VcCaiveZt/iZJ+wZSpxEbHxpMQw2Hi+
ANwlv7LXi2KV6IIWe0nuMxFt1XljBH08FWkbovA5XOgSQEpyWZHy8aQfw16nlNX7ubUeWHAqukHo
w4UzLb9G1/EdqDkqehHgPRBLmEhhGFb8so9MSp4xwg88vYt8BHcitQNWKRJnUnSkL7YLWF1OCIEf
RdVVwmC4NPnQtbuusfiS7hdtce806Kehz0UoLLb71NJ9CTtEdiTY6WffvPkXusPYWYse7quiOeyD
ySjFom6p/KDNCh/atXV/6MIpooyReXwR8m4/7GvQgHcdW9sl0hyyVwMliFr0xI6WMTB++vusczZH
U8ZA3Cr8lDJXfbnBkfozGZaN+lO9gkEeUt5+Dw/vQS0f1E5eORdmeT9dnQOqsBXf0efgCuipz0Fa
HFZoXkOSk09JnZry8FwcabKsltWgvI1mVVtsF9F6SCEP3z1Ie6eGtzjV++kJ1wHadvPR7C7vZh9s
6RUFzQsf7u7enYLXGKRlU27nLF6gTkGcRfX4hWnnaUtDJMf156EPJPVRkmL4/KhZKyVlBIIJandw
0TwZp9ijiop+6hES7dt+xvXWaXh9khREg1V1XFEzh12o+qL2HJLnnNT3N9BGvCRFNTc2E0cMC3kR
CUTzsaOBfhlK0xJgs/0htlVldjtDljvYD/Hag7qrFtqPWZB1d34NiO6fahFHTac3fCLxLnP0lEgp
1gdBG1LEqUFclXfY6tv8lGREDeECnOfjaoYFsIKu+tXnmFXZ7y6ohFn3QnwtFWMhowoI2vjIg16W
fA+49pq7bo1DRdqNX6h8N2TQepK2dh3a43gHf9/wMeog6Nc1sqRoHAK+GKnw8rCAmIxUU3Z0E+nl
sbs8CKP4+EdHuf8L0YKpOhHKdHLlOGvmzP6JxnK9e8UL9Ut0dRPPomfmyG+rzN8NUmX05exdsC9u
DDt5D17Bd3AiRjTcL18lqjqYHCEihPcMX0VVT01jWpte1vvgYSgg5eUIinyrW4ibw+F2OJsBtgho
JEFB2/ZjdfDz/U+PglDVpyo0b2gbuQ6KUumKNiXyNMUf/KJ7BKcEFMMhJDoHjjRC9UQvEb3gFV/m
yPa0lfTPbuvEGvVrkxGp/aMaWIUos3Gk7+aoSDMWAgfO4ZufiyKk1X/TivOlapPTgFou6nMx1YvZ
0Hg6T2sEy6zKbFlhjxZ/teccxWdQPytBrawqP19yhcdnoiLwpWauVKdgOwf1wXO8GYlvV+yUouiU
kcSxr4Uiuh9d3ic/d9dB3/Q5gLxBZohZ+Tt5Bfi3zK77x031QjdDPcLCU1XLN3bz3TAWFF7jHJCQ
aRzwmFW+aA8nNBsRwikKgtibUo+1t5luexmbvzj2Tp3yggfin9iEtyYEFitn89w6AhbYMRDHyyMc
GSMBHsJxekhW6u3RtiJ6eoCYRQbvYfDA8qPpiql9MbnPQ6wCEeoa6pnX9UbzI7CTEsx3tVFnx/dH
SwjiprOZbgb3aIecffAOFHhDT6BIce9uS6viEek8H+W4r9j9rvYwJkLMR2mrNKls1Gn8bZeC/1oo
b5BQdPmnvB3al5FLUytXSRGqy+fLeRc5/P4//lvhXx70PTw8MvJ2roR5PEJkPjj49EMSxBXHcluc
KEDkSXVBKeUdWJoE7EARUrUYr0Rkl6gDCWyTEBniD2DwdxV021ucyJiuZYBf88ZF/RQQPCRy9QvX
mItb5osujnBF5OXbiT2LZAA5QMz9YhO/ofwiL2JurOv/etWVUv4/W3aRQgWVUp0KpvQB/odlF/b7
7/tK0wv30JIulOP3Lt4OZ80ntse3+RMsTAK9yYe0zIrvNiPcPwPC3i5N7uvCkvge9/EKkz3pgZOq
JfPouKa49UeVludhBlWeEza1rFpCXIP7aDeg9j6H2900iWEZvwiAITwI4ODbSG5R2q3ys+JIuHCS
HnMLSqQVTV2T+KdGq/A/qTu33bTRII6/StX7aDkfpE2kcA40JBAKTW8iAw44MQaMzSFv08u96MVq
H4EX29/YOOFUZ7t2K6EqUknMeOY7zOn7z3z4WIRv5ZcKWIMsSEl4LE0+0WvotgsWRDLHAn8SCAu9
6xj/Z8DNA+CB4OKazRuqlgAUcdJJhrBNsCKQqlVx2ux2qdJqNks3JSiCHQVIyE+kLeDYWr9RA8Ur
CKIFC3eVT5URnnoHqbcAnEU+0ebUgx46wISEPliUAn4dsGAb5BULQfAKqkz/PJct6unGGU7fDLwM
bXkAnQoIHCAEOOU0vhCG5irBUXS0uijRtRoAhVGSMgvB0r+A+BTPmPNtTsWs6pRTEY6zy1ZtUNUa
JGUBQnAD5K15JbFjqkrxFOEUUE1qPPTbJ4qa+hll+nXwdaAOb5adBSzRbvrLrL5qm8RXL9R4CNLj
ufJMMVWE6gCaxwxqC/DzS4qxzNaobrQij3j8TamwEsRZqpxpCCjruf4CdEwCjTnFEHbx7GakjJU4
w0vUhtNMTYaAODOOSdau7Cy2Xqw0Xn4pVYCZaH4+y6cW+dW8GLs3Ki+cmkUYiXQ1Q1GFnMRjO822
1nq4y35N3D18ojnS5+fr7EOeDqpmLXm9rEYbelujyut6jjKMks6d1Gccuptt+wttxogMuL+iRqPQ
/LzoHAZWHwDK6jcCtNdvaFBV6tEvuqiVlmWyYmVc5at002YiuEiqnmwbTZyHebqQiRbG3DsGaomk
zuP404hcO0bKSazPK/MaPv680+NwXnKPsQKnJORijIZ1PW9G0M/Z6pmQ52/iPSyLk7rGUTxb/5Z2
TJynrPg19nNWGMRz0/voMkcXSFAGnSgBDW0QlAF5osfR1QI0yZIj6CG50qp2Y3xONAnLp92ze2la
hSa3a9nWqDMl8fGUN1M0qctzA/znaSeWzg0suq/mFp0E9g7/9y6Cz4bG43waFUWiCD0jZtVxZiWX
IzkgEsHlp6ogDLg06r1kSHb/ekZyISkqFynbjPHfbGxPAw0fVpn401AKJtM5i61M9RrYQMGwggMG
H7ggF0I1gvz6hYKflqymMVFUr3MLTFXgQN0IwG4gTWxI/DvqOYhCwJzRfI947QxMLI3eiPkcMCbQ
b2d7EpxIOYYBKsygTlC+K1UfXdn6IJXLwJrBgIujvmTJYH/4J/C8CFM3K/BijAG3qOASnqHfyxbr
NUUmXsDrAttHd+NNTfiCpPnoj4Y5HJNPB/hD7hn0btkoPxSnFQEBc4hP2SVe/FP1of5IHr/4VAQt
UADhQfDCmA8FCkMyTBJo2QJHXegjjohmuRa2h0MYQX6XRD31HzmZWhF1RMAf1u/vJeubBy9cMfJA
BRzT8cdO9anbq6Y3nqy4lmxo7X28+FVVyxsmCpQDFw1Ls1YNWzVXTXVm6xseBsSQQ03vO3/W1NnP
POB1fTgk8EF13nbVP/+YfGvU7TzXWk1UV3z3Gfl8ofRHGutmZplaz/pTuN76o/PZ43Pz9Y1gh28+
ypP3ywr4QMXsDbkoXgZjw2VdGannH/OK3ldm2y00ksk0NclvjJx/3GFzy0Hwo9vUZooptD1SMiix
dCbJ9g1KuzXWtdEO4Xg8mZEbZR35ZKz+H9NtRddVKs11Ksnt3u4bEtRHB39DfWxa8ga3YN3oq6ZH
U8Ynm4jQS4rS8qCCgErV1n+PPUIe7bS4b0FpXyuDvqKru1X2cJ5JRENYN/n1P2Z/3N0Ze664pCAe
hzoo6wezCuVsJhEC23QEXX+fK3uzSWMXcYiDsn1p6etvLO3e3oTSuCYU8iOFazt2lUA0Eo0QzoQw
Mre2ZY+U1Q7rG+ohDE1bsSe0g/DGWBb6hrhcyRZQHeSVqa1a628epS3qdGUISp3uRXNNOdZfLhqC
oqnYmr6zidxhiYWgAGBcM9bfj1GPBh+Whq0Z/fX3I+slFooGmGj0CPngGV2P37epjYWgfn3uPA+6
JG2jT4OTEeb82PiHsF/bmt8lh0HZV2aKcXTNy50nQXfUpblvtTeLPoT9lBuvlN4xVRCGSfW9WSbg
kF/y/fHU1o4sl3gIS91pvLPvx7jDHg9Bv9/5dOAMODB5FQ/VW3Rv+z8RguF4tzddQNa3GiF9UIz+
di+kQ4GkyZL/zjoWVVzshB9FYXg3THr3gbc+pWx4wzpC4v0nvAjm9pDERqa3iYuh/F6bSTlv24t0
jqhO/1Bh660eKXkdoZ28aDNqWw/tD9AmFD7k3Y1Ef0o41KOvcHuK9WQEE/XpJ9ie3j0dudCtfnId
qOXTkQy17ifZgUU4GclE9ftJtmMxTkCqeJRrqP1Fuhyt/yL5pDhJjzv71R660vXG6H0D5b1FZEvf
bSvFOE3x3K38m/Ri3E3I+M3XD9I5pzBzr6Pp2pAj5mzXqE90xVDdafpN47+xgj/kD7zYeNR9czu9
FWUblqRiudzI+A+r6nUF/yapXlNNfutqP0d1AguKmyDdXJSfXPtJrNOQy02C+cl1mD/7tZK9t1bx
e+WRnq4q5sW/AAAA//8=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0.18732</cdr:x>
      <cdr:y>0.07397</cdr:y>
    </cdr:from>
    <cdr:to>
      <cdr:x>0.91609</cdr:x>
      <cdr:y>0.16163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D3B1448C-AA04-CF86-8651-45BC89275FC0}"/>
            </a:ext>
          </a:extLst>
        </cdr:cNvPr>
        <cdr:cNvSpPr txBox="1"/>
      </cdr:nvSpPr>
      <cdr:spPr>
        <a:xfrm xmlns:a="http://schemas.openxmlformats.org/drawingml/2006/main">
          <a:off x="666806" y="241341"/>
          <a:ext cx="2594133" cy="2860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MX" sz="1100" b="1" dirty="0">
              <a:solidFill>
                <a:schemeClr val="tx1">
                  <a:lumMod val="50000"/>
                  <a:lumOff val="50000"/>
                </a:schemeClr>
              </a:solidFill>
            </a:rPr>
            <a:t>RAZON RLP NO  EXITOSO AGOSTO  </a:t>
          </a:r>
          <a:endParaRPr lang="es-CO" sz="1100" b="1" dirty="0">
            <a:solidFill>
              <a:schemeClr val="tx1">
                <a:lumMod val="50000"/>
                <a:lumOff val="50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0.12614</cdr:x>
      <cdr:y>0</cdr:y>
    </cdr:from>
    <cdr:to>
      <cdr:x>0.17045</cdr:x>
      <cdr:y>0.09398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0ED9413B-F526-AC65-A9E5-0BAE3700A1D5}"/>
            </a:ext>
          </a:extLst>
        </cdr:cNvPr>
        <cdr:cNvSpPr txBox="1"/>
      </cdr:nvSpPr>
      <cdr:spPr>
        <a:xfrm xmlns:a="http://schemas.openxmlformats.org/drawingml/2006/main">
          <a:off x="906236" y="0"/>
          <a:ext cx="318407" cy="2612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CO" sz="1100" dirty="0"/>
        </a:p>
      </cdr:txBody>
    </cdr:sp>
  </cdr:relSizeAnchor>
  <cdr:relSizeAnchor xmlns:cdr="http://schemas.openxmlformats.org/drawingml/2006/chartDrawing">
    <cdr:from>
      <cdr:x>0.11705</cdr:x>
      <cdr:y>0.03891</cdr:y>
    </cdr:from>
    <cdr:to>
      <cdr:x>0.18523</cdr:x>
      <cdr:y>0.12996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3D2AD343-9BF8-8D89-0270-6834C8E7A201}"/>
            </a:ext>
          </a:extLst>
        </cdr:cNvPr>
        <cdr:cNvSpPr txBox="1"/>
      </cdr:nvSpPr>
      <cdr:spPr>
        <a:xfrm xmlns:a="http://schemas.openxmlformats.org/drawingml/2006/main">
          <a:off x="840922" y="108179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462</a:t>
          </a:r>
          <a:endParaRPr lang="es-CO" sz="1200" b="1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0.2173</cdr:x>
      <cdr:y>0.04838</cdr:y>
    </cdr:from>
    <cdr:to>
      <cdr:x>0.28548</cdr:x>
      <cdr:y>0.13942</cdr:y>
    </cdr:to>
    <cdr:sp macro="" textlink="">
      <cdr:nvSpPr>
        <cdr:cNvPr id="4" name="CuadroTexto 1">
          <a:extLst xmlns:a="http://schemas.openxmlformats.org/drawingml/2006/main">
            <a:ext uri="{FF2B5EF4-FFF2-40B4-BE49-F238E27FC236}">
              <a16:creationId xmlns:a16="http://schemas.microsoft.com/office/drawing/2014/main" id="{1015999F-4703-7F51-9B26-8140A98EEC77}"/>
            </a:ext>
          </a:extLst>
        </cdr:cNvPr>
        <cdr:cNvSpPr txBox="1"/>
      </cdr:nvSpPr>
      <cdr:spPr>
        <a:xfrm xmlns:a="http://schemas.openxmlformats.org/drawingml/2006/main">
          <a:off x="1561193" y="134486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460</a:t>
          </a:r>
          <a:endParaRPr lang="es-CO" sz="1200" b="1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0.3221</cdr:x>
      <cdr:y>0.09896</cdr:y>
    </cdr:from>
    <cdr:to>
      <cdr:x>0.39028</cdr:x>
      <cdr:y>0.19</cdr:y>
    </cdr:to>
    <cdr:sp macro="" textlink="">
      <cdr:nvSpPr>
        <cdr:cNvPr id="5" name="CuadroTexto 1">
          <a:extLst xmlns:a="http://schemas.openxmlformats.org/drawingml/2006/main">
            <a:ext uri="{FF2B5EF4-FFF2-40B4-BE49-F238E27FC236}">
              <a16:creationId xmlns:a16="http://schemas.microsoft.com/office/drawing/2014/main" id="{577D78C8-AADF-C794-DA31-A15A0ADD6F5B}"/>
            </a:ext>
          </a:extLst>
        </cdr:cNvPr>
        <cdr:cNvSpPr txBox="1"/>
      </cdr:nvSpPr>
      <cdr:spPr>
        <a:xfrm xmlns:a="http://schemas.openxmlformats.org/drawingml/2006/main">
          <a:off x="2314121" y="275093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427</a:t>
          </a:r>
          <a:endParaRPr lang="es-CO" sz="1200" b="1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0.42348</cdr:x>
      <cdr:y>0.12604</cdr:y>
    </cdr:from>
    <cdr:to>
      <cdr:x>0.49167</cdr:x>
      <cdr:y>0.21708</cdr:y>
    </cdr:to>
    <cdr:sp macro="" textlink="">
      <cdr:nvSpPr>
        <cdr:cNvPr id="6" name="CuadroTexto 1">
          <a:extLst xmlns:a="http://schemas.openxmlformats.org/drawingml/2006/main">
            <a:ext uri="{FF2B5EF4-FFF2-40B4-BE49-F238E27FC236}">
              <a16:creationId xmlns:a16="http://schemas.microsoft.com/office/drawing/2014/main" id="{6D9D202A-E29C-E1D1-E809-7ACC6B400234}"/>
            </a:ext>
          </a:extLst>
        </cdr:cNvPr>
        <cdr:cNvSpPr txBox="1"/>
      </cdr:nvSpPr>
      <cdr:spPr>
        <a:xfrm xmlns:a="http://schemas.openxmlformats.org/drawingml/2006/main">
          <a:off x="3042557" y="350386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413</a:t>
          </a:r>
          <a:endParaRPr lang="es-CO" sz="1200" b="1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0.53056</cdr:x>
      <cdr:y>0.15313</cdr:y>
    </cdr:from>
    <cdr:to>
      <cdr:x>0.59874</cdr:x>
      <cdr:y>0.24417</cdr:y>
    </cdr:to>
    <cdr:sp macro="" textlink="">
      <cdr:nvSpPr>
        <cdr:cNvPr id="7" name="CuadroTexto 1">
          <a:extLst xmlns:a="http://schemas.openxmlformats.org/drawingml/2006/main">
            <a:ext uri="{FF2B5EF4-FFF2-40B4-BE49-F238E27FC236}">
              <a16:creationId xmlns:a16="http://schemas.microsoft.com/office/drawing/2014/main" id="{1592849B-B451-AEB5-5AB1-531272ADFF51}"/>
            </a:ext>
          </a:extLst>
        </cdr:cNvPr>
        <cdr:cNvSpPr txBox="1"/>
      </cdr:nvSpPr>
      <cdr:spPr>
        <a:xfrm xmlns:a="http://schemas.openxmlformats.org/drawingml/2006/main">
          <a:off x="3811814" y="425679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402</a:t>
          </a:r>
          <a:endParaRPr lang="es-CO" sz="1200" b="1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0.63649</cdr:x>
      <cdr:y>0.24776</cdr:y>
    </cdr:from>
    <cdr:to>
      <cdr:x>0.70467</cdr:x>
      <cdr:y>0.3388</cdr:y>
    </cdr:to>
    <cdr:sp macro="" textlink="">
      <cdr:nvSpPr>
        <cdr:cNvPr id="8" name="CuadroTexto 1">
          <a:extLst xmlns:a="http://schemas.openxmlformats.org/drawingml/2006/main">
            <a:ext uri="{FF2B5EF4-FFF2-40B4-BE49-F238E27FC236}">
              <a16:creationId xmlns:a16="http://schemas.microsoft.com/office/drawing/2014/main" id="{184EFD9C-FD95-2FB4-FC22-ABB084FAA483}"/>
            </a:ext>
          </a:extLst>
        </cdr:cNvPr>
        <cdr:cNvSpPr txBox="1"/>
      </cdr:nvSpPr>
      <cdr:spPr>
        <a:xfrm xmlns:a="http://schemas.openxmlformats.org/drawingml/2006/main">
          <a:off x="4572907" y="688750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342</a:t>
          </a:r>
          <a:endParaRPr lang="es-CO" sz="1200" b="1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0.73902</cdr:x>
      <cdr:y>0.47944</cdr:y>
    </cdr:from>
    <cdr:to>
      <cdr:x>0.8072</cdr:x>
      <cdr:y>0.57048</cdr:y>
    </cdr:to>
    <cdr:sp macro="" textlink="">
      <cdr:nvSpPr>
        <cdr:cNvPr id="9" name="CuadroTexto 1">
          <a:extLst xmlns:a="http://schemas.openxmlformats.org/drawingml/2006/main">
            <a:ext uri="{FF2B5EF4-FFF2-40B4-BE49-F238E27FC236}">
              <a16:creationId xmlns:a16="http://schemas.microsoft.com/office/drawing/2014/main" id="{3C76EA39-6A00-0434-813E-57329C7E93CC}"/>
            </a:ext>
          </a:extLst>
        </cdr:cNvPr>
        <cdr:cNvSpPr txBox="1"/>
      </cdr:nvSpPr>
      <cdr:spPr>
        <a:xfrm xmlns:a="http://schemas.openxmlformats.org/drawingml/2006/main">
          <a:off x="5309507" y="1332820"/>
          <a:ext cx="489857" cy="2530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solidFill>
                <a:srgbClr val="002060"/>
              </a:solidFill>
            </a:rPr>
            <a:t>180</a:t>
          </a:r>
          <a:endParaRPr lang="es-CO" sz="1200" b="1" dirty="0">
            <a:solidFill>
              <a:srgbClr val="00206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0.23462</cdr:x>
      <cdr:y>0.03</cdr:y>
    </cdr:from>
    <cdr:to>
      <cdr:x>0.83827</cdr:x>
      <cdr:y>0.13287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E88FEF9E-44A4-A78A-E61A-9CDB1D7CD2D5}"/>
            </a:ext>
          </a:extLst>
        </cdr:cNvPr>
        <cdr:cNvSpPr txBox="1"/>
      </cdr:nvSpPr>
      <cdr:spPr>
        <a:xfrm xmlns:a="http://schemas.openxmlformats.org/drawingml/2006/main">
          <a:off x="840922" y="57150"/>
          <a:ext cx="2163535" cy="1959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b="1" dirty="0">
              <a:solidFill>
                <a:srgbClr val="002060"/>
              </a:solidFill>
            </a:rPr>
            <a:t>PRINCIPAL SOLICITUD  IPS </a:t>
          </a:r>
          <a:endParaRPr lang="es-CO" sz="1100" b="1" dirty="0">
            <a:solidFill>
              <a:srgbClr val="00206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5227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081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0460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62184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49209A4-97BF-2A29-A4CD-0D9F188DD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70"/>
            <a:ext cx="9145191" cy="514283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C79A3BC-D63B-364F-D1A6-1BA51164AD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893785"/>
            <a:ext cx="6345301" cy="1354730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67038D6-A0E0-3651-B148-10CADEA37A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106" y="3359921"/>
            <a:ext cx="5114471" cy="2655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1500" b="1" kern="1200" dirty="0" smtClean="0">
                <a:solidFill>
                  <a:srgbClr val="21386D"/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500" b="1" kern="1200" dirty="0" smtClean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500" b="1" kern="1200" dirty="0" smtClean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500" b="1" kern="1200" dirty="0" smtClean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500" b="1" kern="1200" dirty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subtítulo</a:t>
            </a:r>
            <a:endParaRPr lang="es-CO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84CA40-89F1-0764-E99C-FA09B4192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106" y="2100959"/>
            <a:ext cx="5114417" cy="9403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</a:t>
            </a:r>
          </a:p>
          <a:p>
            <a:pPr lvl="0"/>
            <a:r>
              <a:rPr lang="es-ES"/>
              <a:t>el título</a:t>
            </a:r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DBB12D-1F27-26CC-6CC8-E938039D43E4}"/>
              </a:ext>
            </a:extLst>
          </p:cNvPr>
          <p:cNvSpPr txBox="1"/>
          <p:nvPr userDrawn="1"/>
        </p:nvSpPr>
        <p:spPr>
          <a:xfrm>
            <a:off x="3634083" y="4834054"/>
            <a:ext cx="1875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900">
                <a:solidFill>
                  <a:srgbClr val="21386D"/>
                </a:solidFill>
                <a:latin typeface="Myriad Pro Light SemiCond" panose="020B0403030403020204" pitchFamily="34" charset="0"/>
              </a:rPr>
              <a:t>[Material confidencial SACS Group]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A08E8BC2-C24A-0C17-2109-900A891696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9293" y="2271130"/>
            <a:ext cx="2071908" cy="6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#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B9636B-30F0-403A-93F4-865F84C87E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797" y="290832"/>
            <a:ext cx="2974434" cy="408570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88353DA-DA5F-5449-941C-CF67BD3029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60" y="290832"/>
            <a:ext cx="5208024" cy="7597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título</a:t>
            </a:r>
            <a:endParaRPr lang="es-CO"/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EADDB953-BE29-00A7-5103-0E1D1F3A87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860" y="1186239"/>
            <a:ext cx="5208024" cy="319029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48156F6-88A6-E3E1-CEB9-A83EBAD34C9A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B76D82-2EA9-C8A0-AC24-74C551C1D715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08CFBE7-E0F5-022C-6545-2D26E588760B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C383147F-AFA4-4CDB-929F-21639F69B8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#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8694A24B-2E44-C88F-BAE2-A535235EF693}"/>
              </a:ext>
            </a:extLst>
          </p:cNvPr>
          <p:cNvSpPr/>
          <p:nvPr userDrawn="1"/>
        </p:nvSpPr>
        <p:spPr>
          <a:xfrm>
            <a:off x="0" y="1582858"/>
            <a:ext cx="9144000" cy="31181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25"/>
          </a:p>
        </p:txBody>
      </p:sp>
      <p:cxnSp>
        <p:nvCxnSpPr>
          <p:cNvPr id="5" name="Straight Connector 69">
            <a:extLst>
              <a:ext uri="{FF2B5EF4-FFF2-40B4-BE49-F238E27FC236}">
                <a16:creationId xmlns:a16="http://schemas.microsoft.com/office/drawing/2014/main" id="{DC474245-67CA-686E-C1D6-27FADF4276A0}"/>
              </a:ext>
            </a:extLst>
          </p:cNvPr>
          <p:cNvCxnSpPr>
            <a:cxnSpLocks/>
          </p:cNvCxnSpPr>
          <p:nvPr userDrawn="1"/>
        </p:nvCxnSpPr>
        <p:spPr>
          <a:xfrm>
            <a:off x="3015344" y="1708245"/>
            <a:ext cx="0" cy="2679317"/>
          </a:xfrm>
          <a:prstGeom prst="line">
            <a:avLst/>
          </a:prstGeom>
          <a:ln>
            <a:solidFill>
              <a:srgbClr val="203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D12C729F-27AC-C564-1123-381087EBD2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243" y="420291"/>
            <a:ext cx="2974360" cy="409217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s-CO"/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31D591D0-4174-A83A-C52F-8F9A9AF731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860" y="290832"/>
            <a:ext cx="5208024" cy="3139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Título</a:t>
            </a:r>
            <a:endParaRPr lang="es-CO"/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9C35BF61-AEF9-3141-473E-9FB7F275CB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860" y="729427"/>
            <a:ext cx="5208024" cy="72875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29CC08F-107C-5BC7-931F-AC7A42C233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60" y="1764162"/>
            <a:ext cx="2626012" cy="1994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1125" b="1" kern="1200" dirty="0" smtClean="0">
                <a:solidFill>
                  <a:srgbClr val="1A9DD9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1pPr>
            <a:lvl2pPr marL="3429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2pPr>
            <a:lvl3pPr marL="6858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3pPr>
            <a:lvl4pPr marL="10287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4pPr>
            <a:lvl5pPr marL="1371600" indent="0">
              <a:buNone/>
              <a:defRPr lang="es-CO" sz="1125" b="1" kern="1200" dirty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5pPr>
          </a:lstStyle>
          <a:p>
            <a:pPr lvl="0"/>
            <a:r>
              <a:rPr lang="es-ES"/>
              <a:t>Agregue un subtítulo</a:t>
            </a:r>
            <a:endParaRPr lang="es-CO"/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3356F359-3FA7-DBB7-24E9-099691D79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60" y="2035865"/>
            <a:ext cx="2626012" cy="235169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900" kern="1200" dirty="0" smtClean="0">
                <a:solidFill>
                  <a:schemeClr val="bg1">
                    <a:lumMod val="50000"/>
                  </a:schemeClr>
                </a:solidFill>
                <a:latin typeface="Myriad Pro Light" panose="020B0403030403020204" pitchFamily="34" charset="0"/>
                <a:ea typeface="+mn-ea"/>
                <a:cs typeface="Poppins Light" panose="00000400000000000000" pitchFamily="2" charset="0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22" name="Marcador de texto 19">
            <a:extLst>
              <a:ext uri="{FF2B5EF4-FFF2-40B4-BE49-F238E27FC236}">
                <a16:creationId xmlns:a16="http://schemas.microsoft.com/office/drawing/2014/main" id="{0B4E8F76-E543-88A3-408A-F0D6D01E65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50864" y="1764162"/>
            <a:ext cx="2626012" cy="1994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1125" b="1" kern="1200" dirty="0" smtClean="0">
                <a:solidFill>
                  <a:srgbClr val="1A9DD9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1pPr>
            <a:lvl2pPr marL="3429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2pPr>
            <a:lvl3pPr marL="6858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3pPr>
            <a:lvl4pPr marL="10287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4pPr>
            <a:lvl5pPr marL="1371600" indent="0">
              <a:buNone/>
              <a:defRPr lang="es-CO" sz="1125" b="1" kern="1200" dirty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5pPr>
          </a:lstStyle>
          <a:p>
            <a:pPr lvl="0"/>
            <a:r>
              <a:rPr lang="es-ES"/>
              <a:t>Agregue un subtítulo</a:t>
            </a:r>
            <a:endParaRPr lang="es-CO"/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7BE3EBF3-BD2D-867C-C939-6823276A3E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0864" y="2035865"/>
            <a:ext cx="2626012" cy="235169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900" kern="1200" dirty="0" smtClean="0">
                <a:solidFill>
                  <a:schemeClr val="bg1">
                    <a:lumMod val="50000"/>
                  </a:schemeClr>
                </a:solidFill>
                <a:latin typeface="Myriad Pro Light" panose="020B0403030403020204" pitchFamily="34" charset="0"/>
                <a:ea typeface="+mn-ea"/>
                <a:cs typeface="Poppins Light" panose="00000400000000000000" pitchFamily="2" charset="0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296CAFE-4DED-9B21-5642-FD23C7B69E5E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DB1905C-5E31-DE97-097B-82795B74772F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802114-6B2C-F099-EC99-93352B8DF9F8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D8EECE74-D9E7-8D3B-0EE9-1260C552A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#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11CFE32-A4E4-E1CA-6D86-C7ED74E797CB}"/>
              </a:ext>
            </a:extLst>
          </p:cNvPr>
          <p:cNvSpPr/>
          <p:nvPr userDrawn="1"/>
        </p:nvSpPr>
        <p:spPr>
          <a:xfrm>
            <a:off x="249447" y="307952"/>
            <a:ext cx="2899819" cy="1266271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>
              <a:solidFill>
                <a:srgbClr val="20386B"/>
              </a:solidFill>
            </a:endParaRP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4B158C8-A53F-7CB0-498C-6BDF5B71D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5425" y="617803"/>
            <a:ext cx="2114788" cy="6091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lang="es-CO" sz="2025" b="1" kern="1200" dirty="0">
                <a:solidFill>
                  <a:schemeClr val="bg1"/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Clic para agregar el título</a:t>
            </a:r>
            <a:endParaRPr lang="es-CO"/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6A806854-2F73-3620-D202-2128537B7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3182" y="365233"/>
            <a:ext cx="5325862" cy="11143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6257570-13EE-9D1C-C48F-6073AB3695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0303" y="1789387"/>
            <a:ext cx="3867213" cy="302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DBE9FB2C-8EB0-CFA1-8F05-30CB2B1116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412" y="1789387"/>
            <a:ext cx="1919631" cy="302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46692545-FC6F-7187-2970-80A3A2252B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499" y="1789387"/>
            <a:ext cx="1919631" cy="302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7FC24DCB-709B-2C97-C01E-9BD336D509A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8349" y="2185987"/>
            <a:ext cx="1919787" cy="19788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MX"/>
              <a:t>Haga clic para agregar iconos o imágenes</a:t>
            </a:r>
            <a:endParaRPr lang="es-CO"/>
          </a:p>
        </p:txBody>
      </p:sp>
      <p:sp>
        <p:nvSpPr>
          <p:cNvPr id="27" name="Marcador de posición de imagen 23">
            <a:extLst>
              <a:ext uri="{FF2B5EF4-FFF2-40B4-BE49-F238E27FC236}">
                <a16:creationId xmlns:a16="http://schemas.microsoft.com/office/drawing/2014/main" id="{6E6619F2-80C0-C9E1-0E7F-5F0F023765E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60033" y="2185987"/>
            <a:ext cx="3867213" cy="19788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MX"/>
              <a:t>Haga clic para agregar iconos o imágenes</a:t>
            </a:r>
            <a:endParaRPr lang="es-CO"/>
          </a:p>
        </p:txBody>
      </p:sp>
      <p:sp>
        <p:nvSpPr>
          <p:cNvPr id="29" name="Marcador de posición de imagen 23">
            <a:extLst>
              <a:ext uri="{FF2B5EF4-FFF2-40B4-BE49-F238E27FC236}">
                <a16:creationId xmlns:a16="http://schemas.microsoft.com/office/drawing/2014/main" id="{C8856ED5-8B8A-9D86-C7CF-7F8A2255BA9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23933" y="2185987"/>
            <a:ext cx="1919787" cy="19788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MX"/>
              <a:t>Haga clic para agregar iconos o imágenes</a:t>
            </a:r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5B348E3-A389-8C7A-C675-9B3D4AECC85D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C14CB68B-F115-678D-F372-AD69D5BAE581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726D734-AA80-7185-38CE-7B00DB2AE7E5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F77F79C2-1B65-209E-5DE4-367D551B2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6636" y="1738224"/>
            <a:ext cx="3017981" cy="142668"/>
          </a:xfrm>
        </p:spPr>
        <p:txBody>
          <a:bodyPr lIns="0" tIns="0" rIns="0" bIns="0"/>
          <a:lstStyle>
            <a:lvl1pPr>
              <a:defRPr sz="927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6869" y="1017987"/>
            <a:ext cx="6210260" cy="1334211"/>
          </a:xfrm>
        </p:spPr>
        <p:txBody>
          <a:bodyPr lIns="0" tIns="0" rIns="0" bIns="0"/>
          <a:lstStyle>
            <a:lvl1pPr>
              <a:defRPr sz="8668" b="1" i="0">
                <a:solidFill>
                  <a:srgbClr val="00AE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5FEEE-E549-5DB1-604C-E97467047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13367"/>
            <a:ext cx="1221476" cy="4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2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5BD9A41-91EE-8772-0E85-A45FF6987CA9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D505EE9-7797-1D28-A6A2-B4B18EA5C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860" y="284065"/>
            <a:ext cx="8634280" cy="4964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título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ACA8909-7F45-1B1A-B9B3-6ED5AFD5AB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60" y="927311"/>
            <a:ext cx="8634280" cy="335815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A56237-8E22-74F3-0E40-1550789836E4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7F2C2C-F26C-DB82-379E-B7776633DE4C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93D77D17-669C-7A06-F2FE-1C58F842D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#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57E0A-4738-4314-BA80-EE1A28A795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5631" y="-1"/>
            <a:ext cx="3938847" cy="1968910"/>
          </a:xfrm>
          <a:custGeom>
            <a:avLst/>
            <a:gdLst>
              <a:gd name="connsiteX0" fmla="*/ 0 w 10500857"/>
              <a:gd name="connsiteY0" fmla="*/ 0 h 5250427"/>
              <a:gd name="connsiteX1" fmla="*/ 10500857 w 10500857"/>
              <a:gd name="connsiteY1" fmla="*/ 0 h 5250427"/>
              <a:gd name="connsiteX2" fmla="*/ 10473749 w 10500857"/>
              <a:gd name="connsiteY2" fmla="*/ 536825 h 5250427"/>
              <a:gd name="connsiteX3" fmla="*/ 5250429 w 10500857"/>
              <a:gd name="connsiteY3" fmla="*/ 5250427 h 5250427"/>
              <a:gd name="connsiteX4" fmla="*/ 27107 w 10500857"/>
              <a:gd name="connsiteY4" fmla="*/ 536825 h 525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0857" h="5250427">
                <a:moveTo>
                  <a:pt x="0" y="0"/>
                </a:moveTo>
                <a:lnTo>
                  <a:pt x="10500857" y="0"/>
                </a:lnTo>
                <a:lnTo>
                  <a:pt x="10473749" y="536825"/>
                </a:lnTo>
                <a:cubicBezTo>
                  <a:pt x="10204875" y="3184385"/>
                  <a:pt x="7968928" y="5250427"/>
                  <a:pt x="5250429" y="5250427"/>
                </a:cubicBezTo>
                <a:cubicBezTo>
                  <a:pt x="2531929" y="5250427"/>
                  <a:pt x="295982" y="3184385"/>
                  <a:pt x="27107" y="5368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9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B9636B-30F0-403A-93F4-865F84C87E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797" y="290832"/>
            <a:ext cx="2974434" cy="408570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88353DA-DA5F-5449-941C-CF67BD3029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60" y="290832"/>
            <a:ext cx="5208024" cy="7597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título</a:t>
            </a:r>
            <a:endParaRPr lang="es-CO"/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EADDB953-BE29-00A7-5103-0E1D1F3A87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860" y="1186239"/>
            <a:ext cx="5208024" cy="319029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48156F6-88A6-E3E1-CEB9-A83EBAD34C9A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B76D82-2EA9-C8A0-AC24-74C551C1D715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08CFBE7-E0F5-022C-6545-2D26E588760B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C383147F-AFA4-4CDB-929F-21639F69B8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8694A24B-2E44-C88F-BAE2-A535235EF693}"/>
              </a:ext>
            </a:extLst>
          </p:cNvPr>
          <p:cNvSpPr/>
          <p:nvPr userDrawn="1"/>
        </p:nvSpPr>
        <p:spPr>
          <a:xfrm>
            <a:off x="0" y="1582858"/>
            <a:ext cx="9144000" cy="31181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25"/>
          </a:p>
        </p:txBody>
      </p:sp>
      <p:cxnSp>
        <p:nvCxnSpPr>
          <p:cNvPr id="5" name="Straight Connector 69">
            <a:extLst>
              <a:ext uri="{FF2B5EF4-FFF2-40B4-BE49-F238E27FC236}">
                <a16:creationId xmlns:a16="http://schemas.microsoft.com/office/drawing/2014/main" id="{DC474245-67CA-686E-C1D6-27FADF4276A0}"/>
              </a:ext>
            </a:extLst>
          </p:cNvPr>
          <p:cNvCxnSpPr>
            <a:cxnSpLocks/>
          </p:cNvCxnSpPr>
          <p:nvPr userDrawn="1"/>
        </p:nvCxnSpPr>
        <p:spPr>
          <a:xfrm>
            <a:off x="3015344" y="1708245"/>
            <a:ext cx="0" cy="2679317"/>
          </a:xfrm>
          <a:prstGeom prst="line">
            <a:avLst/>
          </a:prstGeom>
          <a:ln>
            <a:solidFill>
              <a:srgbClr val="203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D12C729F-27AC-C564-1123-381087EBD2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0243" y="420291"/>
            <a:ext cx="2974360" cy="409217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s-CO"/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31D591D0-4174-A83A-C52F-8F9A9AF731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860" y="290832"/>
            <a:ext cx="5208024" cy="31391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Título</a:t>
            </a:r>
            <a:endParaRPr lang="es-CO"/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9C35BF61-AEF9-3141-473E-9FB7F275CB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860" y="729427"/>
            <a:ext cx="5208024" cy="72875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29CC08F-107C-5BC7-931F-AC7A42C233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860" y="1764162"/>
            <a:ext cx="2626012" cy="1994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1125" b="1" kern="1200" dirty="0" smtClean="0">
                <a:solidFill>
                  <a:srgbClr val="1A9DD9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1pPr>
            <a:lvl2pPr marL="3429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2pPr>
            <a:lvl3pPr marL="6858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3pPr>
            <a:lvl4pPr marL="10287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4pPr>
            <a:lvl5pPr marL="1371600" indent="0">
              <a:buNone/>
              <a:defRPr lang="es-CO" sz="1125" b="1" kern="1200" dirty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5pPr>
          </a:lstStyle>
          <a:p>
            <a:pPr lvl="0"/>
            <a:r>
              <a:rPr lang="es-ES"/>
              <a:t>Agregue un subtítulo</a:t>
            </a:r>
            <a:endParaRPr lang="es-CO"/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3356F359-3FA7-DBB7-24E9-099691D79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4860" y="2035865"/>
            <a:ext cx="2626012" cy="235169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900" kern="1200" dirty="0" smtClean="0">
                <a:solidFill>
                  <a:schemeClr val="bg1">
                    <a:lumMod val="50000"/>
                  </a:schemeClr>
                </a:solidFill>
                <a:latin typeface="Myriad Pro Light" panose="020B0403030403020204" pitchFamily="34" charset="0"/>
                <a:ea typeface="+mn-ea"/>
                <a:cs typeface="Poppins Light" panose="00000400000000000000" pitchFamily="2" charset="0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22" name="Marcador de texto 19">
            <a:extLst>
              <a:ext uri="{FF2B5EF4-FFF2-40B4-BE49-F238E27FC236}">
                <a16:creationId xmlns:a16="http://schemas.microsoft.com/office/drawing/2014/main" id="{0B4E8F76-E543-88A3-408A-F0D6D01E65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50864" y="1764162"/>
            <a:ext cx="2626012" cy="1994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1125" b="1" kern="1200" dirty="0" smtClean="0">
                <a:solidFill>
                  <a:srgbClr val="1A9DD9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1pPr>
            <a:lvl2pPr marL="3429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2pPr>
            <a:lvl3pPr marL="6858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3pPr>
            <a:lvl4pPr marL="1028700" indent="0">
              <a:buNone/>
              <a:defRPr lang="es-ES" sz="1125" b="1" kern="1200" dirty="0" smtClean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4pPr>
            <a:lvl5pPr marL="1371600" indent="0">
              <a:buNone/>
              <a:defRPr lang="es-CO" sz="1125" b="1" kern="1200" dirty="0">
                <a:solidFill>
                  <a:srgbClr val="20386B"/>
                </a:solidFill>
                <a:latin typeface="Myriad Pro Light" panose="020B0403030403020204" pitchFamily="34" charset="0"/>
                <a:ea typeface="+mn-ea"/>
                <a:cs typeface="Poppins SemiBold" panose="00000700000000000000" pitchFamily="2" charset="0"/>
              </a:defRPr>
            </a:lvl5pPr>
          </a:lstStyle>
          <a:p>
            <a:pPr lvl="0"/>
            <a:r>
              <a:rPr lang="es-ES"/>
              <a:t>Agregue un subtítulo</a:t>
            </a:r>
            <a:endParaRPr lang="es-CO"/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7BE3EBF3-BD2D-867C-C939-6823276A3E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0864" y="2035865"/>
            <a:ext cx="2626012" cy="235169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900" kern="1200" dirty="0" smtClean="0">
                <a:solidFill>
                  <a:schemeClr val="bg1">
                    <a:lumMod val="50000"/>
                  </a:schemeClr>
                </a:solidFill>
                <a:latin typeface="Myriad Pro Light" panose="020B0403030403020204" pitchFamily="34" charset="0"/>
                <a:ea typeface="+mn-ea"/>
                <a:cs typeface="Poppins Light" panose="00000400000000000000" pitchFamily="2" charset="0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296CAFE-4DED-9B21-5642-FD23C7B69E5E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DB1905C-5E31-DE97-097B-82795B74772F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802114-6B2C-F099-EC99-93352B8DF9F8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D8EECE74-D9E7-8D3B-0EE9-1260C552A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#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11CFE32-A4E4-E1CA-6D86-C7ED74E797CB}"/>
              </a:ext>
            </a:extLst>
          </p:cNvPr>
          <p:cNvSpPr/>
          <p:nvPr userDrawn="1"/>
        </p:nvSpPr>
        <p:spPr>
          <a:xfrm>
            <a:off x="249447" y="307952"/>
            <a:ext cx="2899819" cy="1266271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>
              <a:solidFill>
                <a:srgbClr val="20386B"/>
              </a:solidFill>
            </a:endParaRP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4B158C8-A53F-7CB0-498C-6BDF5B71D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5425" y="617803"/>
            <a:ext cx="2114788" cy="6091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lang="es-CO" sz="2025" b="1" kern="1200" dirty="0">
                <a:solidFill>
                  <a:schemeClr val="bg1"/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Clic para agregar el título</a:t>
            </a:r>
            <a:endParaRPr lang="es-CO"/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6A806854-2F73-3620-D202-2128537B7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3182" y="365233"/>
            <a:ext cx="5325862" cy="11143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6257570-13EE-9D1C-C48F-6073AB3695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0303" y="1789387"/>
            <a:ext cx="3867213" cy="302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DBE9FB2C-8EB0-CFA1-8F05-30CB2B1116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412" y="1789387"/>
            <a:ext cx="1919631" cy="302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46692545-FC6F-7187-2970-80A3A2252B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499" y="1789387"/>
            <a:ext cx="1919631" cy="3020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Texto descriptivo</a:t>
            </a:r>
            <a:endParaRPr lang="es-CO"/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7FC24DCB-709B-2C97-C01E-9BD336D509A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8349" y="2185987"/>
            <a:ext cx="1919787" cy="19788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MX"/>
              <a:t>Haga clic para agregar iconos o imágenes</a:t>
            </a:r>
            <a:endParaRPr lang="es-CO"/>
          </a:p>
        </p:txBody>
      </p:sp>
      <p:sp>
        <p:nvSpPr>
          <p:cNvPr id="27" name="Marcador de posición de imagen 23">
            <a:extLst>
              <a:ext uri="{FF2B5EF4-FFF2-40B4-BE49-F238E27FC236}">
                <a16:creationId xmlns:a16="http://schemas.microsoft.com/office/drawing/2014/main" id="{6E6619F2-80C0-C9E1-0E7F-5F0F023765E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60033" y="2185987"/>
            <a:ext cx="3867213" cy="19788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MX"/>
              <a:t>Haga clic para agregar iconos o imágenes</a:t>
            </a:r>
            <a:endParaRPr lang="es-CO"/>
          </a:p>
        </p:txBody>
      </p:sp>
      <p:sp>
        <p:nvSpPr>
          <p:cNvPr id="29" name="Marcador de posición de imagen 23">
            <a:extLst>
              <a:ext uri="{FF2B5EF4-FFF2-40B4-BE49-F238E27FC236}">
                <a16:creationId xmlns:a16="http://schemas.microsoft.com/office/drawing/2014/main" id="{C8856ED5-8B8A-9D86-C7CF-7F8A2255BA9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23933" y="2185987"/>
            <a:ext cx="1919787" cy="19788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MX"/>
              <a:t>Haga clic para agregar iconos o imágenes</a:t>
            </a:r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5B348E3-A389-8C7A-C675-9B3D4AECC85D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C14CB68B-F115-678D-F372-AD69D5BAE581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726D734-AA80-7185-38CE-7B00DB2AE7E5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F77F79C2-1B65-209E-5DE4-367D551B2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90F8524-2B4B-D6FB-FD46-B58E0213AC14}"/>
              </a:ext>
            </a:extLst>
          </p:cNvPr>
          <p:cNvSpPr/>
          <p:nvPr userDrawn="1"/>
        </p:nvSpPr>
        <p:spPr>
          <a:xfrm>
            <a:off x="5991703" y="0"/>
            <a:ext cx="3152297" cy="514350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800AACC-2E61-D764-1610-45D57B83F1D8}"/>
              </a:ext>
            </a:extLst>
          </p:cNvPr>
          <p:cNvSpPr/>
          <p:nvPr userDrawn="1"/>
        </p:nvSpPr>
        <p:spPr>
          <a:xfrm>
            <a:off x="0" y="0"/>
            <a:ext cx="5886944" cy="514350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>
              <a:solidFill>
                <a:srgbClr val="F28B45"/>
              </a:solidFill>
            </a:endParaRPr>
          </a:p>
        </p:txBody>
      </p:sp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B0D69B49-7596-4D64-28AD-9B810390F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0" r="7962"/>
          <a:stretch/>
        </p:blipFill>
        <p:spPr>
          <a:xfrm>
            <a:off x="6123139" y="0"/>
            <a:ext cx="3020861" cy="5143500"/>
          </a:xfrm>
          <a:prstGeom prst="rect">
            <a:avLst/>
          </a:prstGeom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BACF1BF-087B-59B8-F507-D302A654E4B1}"/>
              </a:ext>
            </a:extLst>
          </p:cNvPr>
          <p:cNvSpPr txBox="1"/>
          <p:nvPr userDrawn="1"/>
        </p:nvSpPr>
        <p:spPr>
          <a:xfrm>
            <a:off x="459106" y="4834054"/>
            <a:ext cx="1875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>
                <a:solidFill>
                  <a:schemeClr val="bg1"/>
                </a:solidFill>
                <a:latin typeface="Myriad Pro Light SemiCond" panose="020B0403030403020204" pitchFamily="34" charset="0"/>
              </a:rPr>
              <a:t>[Material confidencial SACS </a:t>
            </a:r>
            <a:r>
              <a:rPr lang="es-CO" sz="900" err="1">
                <a:solidFill>
                  <a:schemeClr val="bg1"/>
                </a:solidFill>
                <a:latin typeface="Myriad Pro Light SemiCond" panose="020B0403030403020204" pitchFamily="34" charset="0"/>
              </a:rPr>
              <a:t>Group</a:t>
            </a:r>
            <a:r>
              <a:rPr lang="es-CO" sz="900">
                <a:solidFill>
                  <a:schemeClr val="bg1"/>
                </a:solidFill>
                <a:latin typeface="Myriad Pro Light SemiCond" panose="020B0403030403020204" pitchFamily="34" charset="0"/>
              </a:rPr>
              <a:t>]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0B3AF45C-45E6-7BD2-6596-370B21C166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800" y="3212367"/>
            <a:ext cx="5114471" cy="2655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1500" b="1" kern="1200" dirty="0" smtClean="0">
                <a:solidFill>
                  <a:srgbClr val="21386D"/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500" b="1" kern="1200" dirty="0" smtClean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500" b="1" kern="1200" dirty="0" smtClean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500" b="1" kern="1200" dirty="0" smtClean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500" b="1" kern="1200" dirty="0">
                <a:solidFill>
                  <a:schemeClr val="bg1">
                    <a:lumMod val="6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subtítulo</a:t>
            </a:r>
            <a:endParaRPr lang="es-CO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1DA51541-7F82-6545-E4E3-3540CD3C0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801" y="2100959"/>
            <a:ext cx="5114417" cy="9403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bg1"/>
                </a:solidFill>
                <a:latin typeface="Myriad Pro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</a:t>
            </a:r>
          </a:p>
          <a:p>
            <a:pPr lvl="0"/>
            <a:r>
              <a:rPr lang="es-ES"/>
              <a:t>el título</a:t>
            </a:r>
            <a:endParaRPr lang="es-CO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DA9724-C7CF-9FA9-6DB0-0AD1867D93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45" y="268117"/>
            <a:ext cx="1911472" cy="5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#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5BD9A41-91EE-8772-0E85-A45FF6987CA9}"/>
              </a:ext>
            </a:extLst>
          </p:cNvPr>
          <p:cNvSpPr/>
          <p:nvPr userDrawn="1"/>
        </p:nvSpPr>
        <p:spPr>
          <a:xfrm>
            <a:off x="0" y="4512237"/>
            <a:ext cx="9144000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D505EE9-7797-1D28-A6A2-B4B18EA5C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860" y="284065"/>
            <a:ext cx="8634280" cy="4964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título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ACA8909-7F45-1B1A-B9B3-6ED5AFD5AB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60" y="927311"/>
            <a:ext cx="8634280" cy="335815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A56237-8E22-74F3-0E40-1550789836E4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7F2C2C-F26C-DB82-379E-B7776633DE4C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93D77D17-669C-7A06-F2FE-1C58F842D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45" y="4602377"/>
            <a:ext cx="1476760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#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D505EE9-7797-1D28-A6A2-B4B18EA5C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860" y="284065"/>
            <a:ext cx="8634280" cy="4964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título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ACA8909-7F45-1B1A-B9B3-6ED5AFD5AB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60" y="927311"/>
            <a:ext cx="8634280" cy="335815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A56237-8E22-74F3-0E40-1550789836E4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7F2C2C-F26C-DB82-379E-B7776633DE4C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74EB85CB-B7B6-731D-5CB0-57936620C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860" y="4479648"/>
            <a:ext cx="1476760" cy="5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#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D505EE9-7797-1D28-A6A2-B4B18EA5C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860" y="284065"/>
            <a:ext cx="8634280" cy="4964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3000" b="1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3000" b="1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modificar el título</a:t>
            </a:r>
            <a:endParaRPr lang="es-CO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ACA8909-7F45-1B1A-B9B3-6ED5AFD5AB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860" y="927311"/>
            <a:ext cx="8634280" cy="335815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3429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2pPr>
            <a:lvl3pPr marL="6858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3pPr>
            <a:lvl4pPr marL="1028700" indent="0">
              <a:buNone/>
              <a:defRPr lang="es-ES" sz="1350" kern="1200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4pPr>
            <a:lvl5pPr marL="1371600" indent="0">
              <a:buNone/>
              <a:defRPr lang="es-CO" sz="1350" kern="1200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Haga clic para agregar texto descriptivo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A56237-8E22-74F3-0E40-1550789836E4}"/>
              </a:ext>
            </a:extLst>
          </p:cNvPr>
          <p:cNvSpPr/>
          <p:nvPr userDrawn="1"/>
        </p:nvSpPr>
        <p:spPr>
          <a:xfrm>
            <a:off x="0" y="0"/>
            <a:ext cx="9144000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7F2C2C-F26C-DB82-379E-B7776633DE4C}"/>
              </a:ext>
            </a:extLst>
          </p:cNvPr>
          <p:cNvSpPr txBox="1"/>
          <p:nvPr userDrawn="1"/>
        </p:nvSpPr>
        <p:spPr>
          <a:xfrm>
            <a:off x="6631127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74EB85CB-B7B6-731D-5CB0-57936620C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2380" y="250849"/>
            <a:ext cx="1476760" cy="5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1" r:id="rId8"/>
    <p:sldLayoutId id="2147483672" r:id="rId9"/>
    <p:sldLayoutId id="2147483668" r:id="rId10"/>
    <p:sldLayoutId id="2147483669" r:id="rId11"/>
    <p:sldLayoutId id="2147483670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73" r:id="rId19"/>
    <p:sldLayoutId id="214748367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3BE510A-30F9-BB96-5107-5BB8146F8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106" y="3359921"/>
            <a:ext cx="5114471" cy="429415"/>
          </a:xfrm>
        </p:spPr>
        <p:txBody>
          <a:bodyPr>
            <a:no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AGOSTO 2024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31FDEE-9795-ADD0-1152-05C39F2F1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106" y="2101559"/>
            <a:ext cx="5859248" cy="940382"/>
          </a:xfrm>
        </p:spPr>
        <p:txBody>
          <a:bodyPr>
            <a:normAutofit fontScale="85000" lnSpcReduction="10000"/>
          </a:bodyPr>
          <a:lstStyle/>
          <a:p>
            <a:r>
              <a:rPr lang="es-419" sz="32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INFORME PROGRAMA AMEEC - SACS</a:t>
            </a:r>
            <a:endParaRPr lang="es-419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19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68438"/>
            <a:ext cx="9144000" cy="551586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COMPORTAMIENTO ACTIVACIÓN DIAS DE CASOS 2024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ACFAA2A-198E-B5A2-22CC-1852B15470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328257"/>
              </p:ext>
            </p:extLst>
          </p:nvPr>
        </p:nvGraphicFramePr>
        <p:xfrm>
          <a:off x="979714" y="1181780"/>
          <a:ext cx="7184571" cy="2779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7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5983"/>
            <a:ext cx="9144000" cy="551586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CASOS ATENDIDOS EN LA IPS DEL PAE 2024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E2238CE-DC34-F4EB-2042-35BA83630704}"/>
              </a:ext>
            </a:extLst>
          </p:cNvPr>
          <p:cNvGraphicFramePr>
            <a:graphicFrameLocks/>
          </p:cNvGraphicFramePr>
          <p:nvPr/>
        </p:nvGraphicFramePr>
        <p:xfrm>
          <a:off x="-1197427" y="1285535"/>
          <a:ext cx="4572000" cy="2572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3D082987-A37D-FFFE-CC8E-78AB02B1246E}"/>
              </a:ext>
            </a:extLst>
          </p:cNvPr>
          <p:cNvSpPr txBox="1"/>
          <p:nvPr/>
        </p:nvSpPr>
        <p:spPr>
          <a:xfrm>
            <a:off x="5276907" y="848380"/>
            <a:ext cx="367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rgbClr val="002060"/>
                </a:solidFill>
                <a:latin typeface="Aptos Display" panose="020B0004020202020204" pitchFamily="34" charset="0"/>
              </a:rPr>
              <a:t>A </a:t>
            </a:r>
            <a:r>
              <a:rPr lang="es-MX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Agosto de 2024, 68 </a:t>
            </a:r>
            <a:r>
              <a:rPr lang="es-MX" dirty="0">
                <a:solidFill>
                  <a:srgbClr val="002060"/>
                </a:solidFill>
                <a:latin typeface="Aptos Display" panose="020B0004020202020204" pitchFamily="34" charset="0"/>
              </a:rPr>
              <a:t>pacientes han sido remitidos a las IPS donde está ubicado un PAE.</a:t>
            </a:r>
            <a:endParaRPr lang="es-CO" dirty="0">
              <a:solidFill>
                <a:srgbClr val="002060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0E7CA8B-7A35-192A-9196-DB45A904C9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35425"/>
              </p:ext>
            </p:extLst>
          </p:nvPr>
        </p:nvGraphicFramePr>
        <p:xfrm>
          <a:off x="835026" y="1188299"/>
          <a:ext cx="2912381" cy="288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2CF9E1-D89F-A690-0B64-06DE86456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4225"/>
              </p:ext>
            </p:extLst>
          </p:nvPr>
        </p:nvGraphicFramePr>
        <p:xfrm>
          <a:off x="263452" y="700516"/>
          <a:ext cx="5176500" cy="3742468"/>
        </p:xfrm>
        <a:graphic>
          <a:graphicData uri="http://schemas.openxmlformats.org/drawingml/2006/table">
            <a:tbl>
              <a:tblPr firstRow="1" lastRow="1">
                <a:tableStyleId>{7DF18680-E054-41AD-8BC1-D1AEF772440D}</a:tableStyleId>
              </a:tblPr>
              <a:tblGrid>
                <a:gridCol w="1557184">
                  <a:extLst>
                    <a:ext uri="{9D8B030D-6E8A-4147-A177-3AD203B41FA5}">
                      <a16:colId xmlns:a16="http://schemas.microsoft.com/office/drawing/2014/main" val="3598319576"/>
                    </a:ext>
                  </a:extLst>
                </a:gridCol>
                <a:gridCol w="450715">
                  <a:extLst>
                    <a:ext uri="{9D8B030D-6E8A-4147-A177-3AD203B41FA5}">
                      <a16:colId xmlns:a16="http://schemas.microsoft.com/office/drawing/2014/main" val="3353489365"/>
                    </a:ext>
                  </a:extLst>
                </a:gridCol>
                <a:gridCol w="435417">
                  <a:extLst>
                    <a:ext uri="{9D8B030D-6E8A-4147-A177-3AD203B41FA5}">
                      <a16:colId xmlns:a16="http://schemas.microsoft.com/office/drawing/2014/main" val="1869875877"/>
                    </a:ext>
                  </a:extLst>
                </a:gridCol>
                <a:gridCol w="330346">
                  <a:extLst>
                    <a:ext uri="{9D8B030D-6E8A-4147-A177-3AD203B41FA5}">
                      <a16:colId xmlns:a16="http://schemas.microsoft.com/office/drawing/2014/main" val="3855452633"/>
                    </a:ext>
                  </a:extLst>
                </a:gridCol>
                <a:gridCol w="318407">
                  <a:extLst>
                    <a:ext uri="{9D8B030D-6E8A-4147-A177-3AD203B41FA5}">
                      <a16:colId xmlns:a16="http://schemas.microsoft.com/office/drawing/2014/main" val="285328477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324143993"/>
                    </a:ext>
                  </a:extLst>
                </a:gridCol>
                <a:gridCol w="300263">
                  <a:extLst>
                    <a:ext uri="{9D8B030D-6E8A-4147-A177-3AD203B41FA5}">
                      <a16:colId xmlns:a16="http://schemas.microsoft.com/office/drawing/2014/main" val="1802003963"/>
                    </a:ext>
                  </a:extLst>
                </a:gridCol>
                <a:gridCol w="326039">
                  <a:extLst>
                    <a:ext uri="{9D8B030D-6E8A-4147-A177-3AD203B41FA5}">
                      <a16:colId xmlns:a16="http://schemas.microsoft.com/office/drawing/2014/main" val="680092220"/>
                    </a:ext>
                  </a:extLst>
                </a:gridCol>
                <a:gridCol w="390793">
                  <a:extLst>
                    <a:ext uri="{9D8B030D-6E8A-4147-A177-3AD203B41FA5}">
                      <a16:colId xmlns:a16="http://schemas.microsoft.com/office/drawing/2014/main" val="1633352455"/>
                    </a:ext>
                  </a:extLst>
                </a:gridCol>
                <a:gridCol w="390793">
                  <a:extLst>
                    <a:ext uri="{9D8B030D-6E8A-4147-A177-3AD203B41FA5}">
                      <a16:colId xmlns:a16="http://schemas.microsoft.com/office/drawing/2014/main" val="2775046140"/>
                    </a:ext>
                  </a:extLst>
                </a:gridCol>
                <a:gridCol w="390793">
                  <a:extLst>
                    <a:ext uri="{9D8B030D-6E8A-4147-A177-3AD203B41FA5}">
                      <a16:colId xmlns:a16="http://schemas.microsoft.com/office/drawing/2014/main" val="2820759662"/>
                    </a:ext>
                  </a:extLst>
                </a:gridCol>
              </a:tblGrid>
              <a:tr h="297826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</a:t>
                      </a:r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PS 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ENERO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FEBRERO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MARZO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ABRIL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MAYO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JUNIO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JULIO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AGOSTO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07718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AGUACHICA // CLINICA ERASMO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550854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APARTADO // CLINICA DE URABA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906630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APARTADO// CLINICA PANAMERICANA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107657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BARRANCABERMEJA // CLINICA REINA LUCIA S.A.S.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44803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CARTAGENA // CLINICA CARTAGENA DEL MAR S.A.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4218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CARTAGENA // GESTION SALUD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09518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CLINICA MEDILASER SA 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942525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pt-BR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CUCUTA // CLINICA NORTE S.A.</a:t>
                      </a:r>
                      <a:endParaRPr lang="pt-BR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5420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DUITAMA // SOCIEDAD CLINICA BOYACA LIMITADA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229453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MEDELLIN // CLINICA CES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1223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MEDELLIN // HOSPITAL PABLO TOBON URIBE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30315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NEIVA // CLINICA UROS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625214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PUERTO ASIS // CLINICA PUTUMAYO S.A.S ZOMAC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414182"/>
                  </a:ext>
                </a:extLst>
              </a:tr>
              <a:tr h="297826">
                <a:tc>
                  <a:txBody>
                    <a:bodyPr/>
                    <a:lstStyle/>
                    <a:p>
                      <a:pPr algn="just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PUERTO GAITAN // PREVENCION INTEGRAL EN SALUD IPS PREVIS IPS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788063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SOGAMOSO // CLINICA DE ESPECIALISTAS LIMITADA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542279"/>
                  </a:ext>
                </a:extLst>
              </a:tr>
              <a:tr h="210976">
                <a:tc>
                  <a:txBody>
                    <a:bodyPr/>
                    <a:lstStyle/>
                    <a:p>
                      <a:pPr algn="just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YOPAL//HOSPITAL REGIONAL DE LA ORINQUIA E.S.E.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30828"/>
                  </a:ext>
                </a:extLst>
              </a:tr>
              <a:tr h="165167"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68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68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11054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678CC96-FD24-54C8-7FDA-49EB2A7DB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229389"/>
              </p:ext>
            </p:extLst>
          </p:nvPr>
        </p:nvGraphicFramePr>
        <p:xfrm>
          <a:off x="5276906" y="1448336"/>
          <a:ext cx="3736463" cy="262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207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-9642"/>
            <a:ext cx="9144001" cy="270899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ACTIVACIONES EMPRESA AGOSTO 2024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D4B96EE-9E84-E13A-EDA1-FC2BF4BED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320698"/>
              </p:ext>
            </p:extLst>
          </p:nvPr>
        </p:nvGraphicFramePr>
        <p:xfrm>
          <a:off x="205695" y="332041"/>
          <a:ext cx="4300990" cy="4267200"/>
        </p:xfrm>
        <a:graphic>
          <a:graphicData uri="http://schemas.openxmlformats.org/drawingml/2006/table">
            <a:tbl>
              <a:tblPr>
                <a:tableStyleId>{C6DE7CB8-6BCB-438B-9882-6429F5C08D4E}</a:tableStyleId>
              </a:tblPr>
              <a:tblGrid>
                <a:gridCol w="2315314">
                  <a:extLst>
                    <a:ext uri="{9D8B030D-6E8A-4147-A177-3AD203B41FA5}">
                      <a16:colId xmlns:a16="http://schemas.microsoft.com/office/drawing/2014/main" val="879851041"/>
                    </a:ext>
                  </a:extLst>
                </a:gridCol>
                <a:gridCol w="496419">
                  <a:extLst>
                    <a:ext uri="{9D8B030D-6E8A-4147-A177-3AD203B41FA5}">
                      <a16:colId xmlns:a16="http://schemas.microsoft.com/office/drawing/2014/main" val="3133175378"/>
                    </a:ext>
                  </a:extLst>
                </a:gridCol>
                <a:gridCol w="496419">
                  <a:extLst>
                    <a:ext uri="{9D8B030D-6E8A-4147-A177-3AD203B41FA5}">
                      <a16:colId xmlns:a16="http://schemas.microsoft.com/office/drawing/2014/main" val="1640945823"/>
                    </a:ext>
                  </a:extLst>
                </a:gridCol>
                <a:gridCol w="496419">
                  <a:extLst>
                    <a:ext uri="{9D8B030D-6E8A-4147-A177-3AD203B41FA5}">
                      <a16:colId xmlns:a16="http://schemas.microsoft.com/office/drawing/2014/main" val="3855311501"/>
                    </a:ext>
                  </a:extLst>
                </a:gridCol>
                <a:gridCol w="496419">
                  <a:extLst>
                    <a:ext uri="{9D8B030D-6E8A-4147-A177-3AD203B41FA5}">
                      <a16:colId xmlns:a16="http://schemas.microsoft.com/office/drawing/2014/main" val="3773423054"/>
                    </a:ext>
                  </a:extLst>
                </a:gridCol>
              </a:tblGrid>
              <a:tr h="185265"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ESPECIAL 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NO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SI 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448159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SODIMAC COLOMBIA S.A.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36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49539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POLLOS EL BUCANERO SA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37644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MANUFACTURAS ELIOT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214575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INGEOMEGA S.A.S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29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29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55926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HOSPITAL INTERNACIONAL DE COLOMBIA (HIC)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27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27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357232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CRISTALERIA PELDAR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40438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PASH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06486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GASTRONOMIA ITALIANA EN COLOMBIA S A 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101607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LABORANDO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46244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COLEGIO MAYOR NUESTRA SEÑORA DEL ROSARIO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69827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DISTRACOM SA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251351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PROTELA S.A.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55870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ACERIAS PAZ DEL RIO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30686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VIPERS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982356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COMPAÑIA COLOMBIANA DE CERAMICA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42893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ZIMA SEGURIDAD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63977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TEMPOEFICAZ SAS - EMPRESA TEMPORAL 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882249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DLK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221833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AGROSAVIA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224902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NESTLÉ DE COLOMBIA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910717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CONSORCIO CYS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2111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MANUFACTURAS PELASO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670004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COMERCIALIZADORA NACIONAL SAS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81383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PEPSICO ALIMENTOS ZF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56222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EMPRESA DE SERVICIO ESPECIAL DE TRANSPORTE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24404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ASEO TECNICO DE LA SABANA SA ESP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748044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MONTINPETROL S 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24858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MASSY ENERGY COLOMBIA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64568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PEPSICO ALIMENTOS COLOMBIA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50302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ESTATAL DE SEGURIDAD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86955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ELECTRO PORCELANA GAMMA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195707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SERVI OIL DTC S A S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794913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ESTRELLA ANDINA S A S</a:t>
                      </a:r>
                      <a:endParaRPr lang="pt-BR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071146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ERAZO VALENCIA S 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25579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ASOCIACION SINDICAL DE SALUD DE ANTIOQUIA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415851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ASEO TECNICO SAS ESP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41428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WEATHERFORD COLOMBIA LIMITED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414421"/>
                  </a:ext>
                </a:extLst>
              </a:tr>
              <a:tr h="106488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SEVICOL LTDA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36546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14CF5F5-72DC-4259-23FD-F16F37E0F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64431"/>
              </p:ext>
            </p:extLst>
          </p:nvPr>
        </p:nvGraphicFramePr>
        <p:xfrm>
          <a:off x="4753883" y="331470"/>
          <a:ext cx="3941082" cy="4480560"/>
        </p:xfrm>
        <a:graphic>
          <a:graphicData uri="http://schemas.openxmlformats.org/drawingml/2006/table">
            <a:tbl>
              <a:tblPr>
                <a:tableStyleId>{C6DE7CB8-6BCB-438B-9882-6429F5C08D4E}</a:tableStyleId>
              </a:tblPr>
              <a:tblGrid>
                <a:gridCol w="2121570">
                  <a:extLst>
                    <a:ext uri="{9D8B030D-6E8A-4147-A177-3AD203B41FA5}">
                      <a16:colId xmlns:a16="http://schemas.microsoft.com/office/drawing/2014/main" val="567039595"/>
                    </a:ext>
                  </a:extLst>
                </a:gridCol>
                <a:gridCol w="454878">
                  <a:extLst>
                    <a:ext uri="{9D8B030D-6E8A-4147-A177-3AD203B41FA5}">
                      <a16:colId xmlns:a16="http://schemas.microsoft.com/office/drawing/2014/main" val="2238731222"/>
                    </a:ext>
                  </a:extLst>
                </a:gridCol>
                <a:gridCol w="454878">
                  <a:extLst>
                    <a:ext uri="{9D8B030D-6E8A-4147-A177-3AD203B41FA5}">
                      <a16:colId xmlns:a16="http://schemas.microsoft.com/office/drawing/2014/main" val="1934242974"/>
                    </a:ext>
                  </a:extLst>
                </a:gridCol>
                <a:gridCol w="454878">
                  <a:extLst>
                    <a:ext uri="{9D8B030D-6E8A-4147-A177-3AD203B41FA5}">
                      <a16:colId xmlns:a16="http://schemas.microsoft.com/office/drawing/2014/main" val="7948874"/>
                    </a:ext>
                  </a:extLst>
                </a:gridCol>
                <a:gridCol w="454878">
                  <a:extLst>
                    <a:ext uri="{9D8B030D-6E8A-4147-A177-3AD203B41FA5}">
                      <a16:colId xmlns:a16="http://schemas.microsoft.com/office/drawing/2014/main" val="2041717027"/>
                    </a:ext>
                  </a:extLst>
                </a:gridCol>
              </a:tblGrid>
              <a:tr h="104823"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ESPECIAL 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NO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SI 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07567"/>
                  </a:ext>
                </a:extLst>
              </a:tr>
              <a:tr h="202010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CAM COLOMBIA MULTISERVICIOS SA GRUPO ENGIE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761307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TTP WELL SERVICES S.A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72324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LOCERIA COLOMBIANA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241906"/>
                  </a:ext>
                </a:extLst>
              </a:tr>
              <a:tr h="202010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CONSORCIO TERMINAL MARITIMO ANTIOQUIA (COTEMA)</a:t>
                      </a:r>
                      <a:endParaRPr lang="pt-BR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72027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ASOCIACIÓN ASIS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248279"/>
                  </a:ext>
                </a:extLst>
              </a:tr>
              <a:tr h="20201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CHINA HARBOUR ENGUINEERING COMPANY LIMITED COLOMBIA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8084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SISTEMAS ESPECIALES EN CONSTRUCCIÓN SAS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79789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CRISTAR TABLETOP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774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UT ALIMENTACION INTEGRAL USPEC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72844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GENERAL RIGS SERVICES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65928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ASOCIACION GREMIAL INTEGRACION EN SALUD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35994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MINCIVIL S.A.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56154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SUMINISTROS DE COLOMBIA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55524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GRUPO ÉXITO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86361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TUCKER ENERGY SERVICES S A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97043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 DE ELECTRICOS H </a:t>
                      </a:r>
                      <a:r>
                        <a:rPr lang="pt-BR" sz="7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H</a:t>
                      </a:r>
                      <a:r>
                        <a:rPr lang="pt-BR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LTDA</a:t>
                      </a:r>
                      <a:endParaRPr lang="pt-BR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68960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PROINTIMO S.A.S.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219271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ASOCIACION SINDICAL DE SALUD FAMY SALUD 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89477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SECURITAS COLOMBIA SA 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420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NUCLEO INGENIERIA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8995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LADRILLERA LA CLAY SA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445320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OPERADORA MINERA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80449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AGROAVICOLA SAN MARINO S.A.</a:t>
                      </a:r>
                      <a:endParaRPr lang="it-IT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8859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AMERICANA DE CURTIDOS LTDA Y CIA S C 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2587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CONSTRUCCIONES EL CONDOR S A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2035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PEPAL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50745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TUBODRILLING INSPECTION COMPANY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938350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AVICOLA SANTA RITA SAS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744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UNION TEMPORAL AUTOMONT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59094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QUICK BPO S A 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94169"/>
                  </a:ext>
                </a:extLst>
              </a:tr>
              <a:tr h="202010">
                <a:tc>
                  <a:txBody>
                    <a:bodyPr/>
                    <a:lstStyle/>
                    <a:p>
                      <a:pPr algn="l" fontAlgn="b"/>
                      <a:r>
                        <a:rPr lang="es-MX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FRONTERA ENERGY COLOMBIA CORP SUCURSAL C</a:t>
                      </a:r>
                      <a:endParaRPr lang="es-MX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25857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ACTISALUD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06394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MEGAPROYECTOS DE ILUMINACIONES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429634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ITALCOL S.A.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24979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INVERSIONES NOGUMAS S A S</a:t>
                      </a:r>
                      <a:endParaRPr lang="pt-BR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28932"/>
                  </a:ext>
                </a:extLst>
              </a:tr>
              <a:tr h="104823"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337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366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78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6008B86-8843-07CA-E2CA-5FCE26222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96491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DIAS IT POR EMPRESA AGOSTO 2024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CB6DA52-9085-870A-2BCF-2BC98C5C0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664730"/>
              </p:ext>
            </p:extLst>
          </p:nvPr>
        </p:nvGraphicFramePr>
        <p:xfrm>
          <a:off x="1253789" y="685199"/>
          <a:ext cx="6636422" cy="3901440"/>
        </p:xfrm>
        <a:graphic>
          <a:graphicData uri="http://schemas.openxmlformats.org/drawingml/2006/table">
            <a:tbl>
              <a:tblPr>
                <a:tableStyleId>{C6DE7CB8-6BCB-438B-9882-6429F5C08D4E}</a:tableStyleId>
              </a:tblPr>
              <a:tblGrid>
                <a:gridCol w="349930">
                  <a:extLst>
                    <a:ext uri="{9D8B030D-6E8A-4147-A177-3AD203B41FA5}">
                      <a16:colId xmlns:a16="http://schemas.microsoft.com/office/drawing/2014/main" val="2573889886"/>
                    </a:ext>
                  </a:extLst>
                </a:gridCol>
                <a:gridCol w="2523431">
                  <a:extLst>
                    <a:ext uri="{9D8B030D-6E8A-4147-A177-3AD203B41FA5}">
                      <a16:colId xmlns:a16="http://schemas.microsoft.com/office/drawing/2014/main" val="4144141383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1078794369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898411564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3988107270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2612777744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504216384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1322736562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2838963356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3908778155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1460821131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2640799885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3907338662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2870386682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3534476569"/>
                    </a:ext>
                  </a:extLst>
                </a:gridCol>
                <a:gridCol w="239049">
                  <a:extLst>
                    <a:ext uri="{9D8B030D-6E8A-4147-A177-3AD203B41FA5}">
                      <a16:colId xmlns:a16="http://schemas.microsoft.com/office/drawing/2014/main" val="103138759"/>
                    </a:ext>
                  </a:extLst>
                </a:gridCol>
                <a:gridCol w="416375">
                  <a:extLst>
                    <a:ext uri="{9D8B030D-6E8A-4147-A177-3AD203B41FA5}">
                      <a16:colId xmlns:a16="http://schemas.microsoft.com/office/drawing/2014/main" val="1689964572"/>
                    </a:ext>
                  </a:extLst>
                </a:gridCol>
              </a:tblGrid>
              <a:tr h="43871">
                <a:tc rowSpan="29">
                  <a:txBody>
                    <a:bodyPr/>
                    <a:lstStyle/>
                    <a:p>
                      <a:pPr algn="ctr" fontAlgn="b"/>
                      <a:r>
                        <a:rPr lang="es-MX" sz="2400" b="1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RLP ESPECIAL </a:t>
                      </a:r>
                      <a:endParaRPr lang="es-CO" sz="24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vert="vert270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EMPRESA 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1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15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Total general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764207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SODIMAC COLOMBIA S.A.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79274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POLLOS EL BUCANERO SA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989103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MANUFACTURAS ELIOT SAS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730503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INGEOMEGA S.A.S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873760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HOSPITAL INTERNACIONAL DE COLOMBIA (HIC)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790087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CRISTALERIA PELDAR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17113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PASH SAS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972963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GASTRONOMIA ITALIANA EN COLOMBIA S A S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804485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DISTRACOM SA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300226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COLEGIO MAYOR NUESTRA SEÑORA DEL ROSARIO</a:t>
                      </a:r>
                      <a:endParaRPr lang="es-MX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8079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LABORANDO SAS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332469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PROTELA S.A.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198224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VIPERS LTDA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182610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ACERIAS PAZ DEL RIO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31794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COMPAÑIA COLOMBIANA DE CERAMICA SAS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377280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ZIMA SEGURIDAD LTDA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666016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DLK SAS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119177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TEMPOEFICAZ SAS - EMPRESA TEMPORAL  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106304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NESTLÉ DE COLOMBIA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238852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COMERCIALIZADORA NACIONAL SAS LTDA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73418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MANUFACTURAS PELASO SAS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54005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PEPSICO ALIMENTOS ZF LTDA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156759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ASEO TECNICO DE LA SABANA SA ESP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089568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EMPRESA DE SERVICIO ESPECIAL DE TRANSPORTE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526433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ASOCIACION SINDICAL DE SALUD DE ANTIOQUIA</a:t>
                      </a:r>
                      <a:endParaRPr lang="es-MX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632742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LOCERIA COLOMBIANA SAS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890276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PEPSICO ALIMENTOS COLOMBIA LTDA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659821"/>
                  </a:ext>
                </a:extLst>
              </a:tr>
              <a:tr h="117803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ELECTRO PORCELANA GAMMA SAS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22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2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6008B86-8843-07CA-E2CA-5FCE26222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96491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DIAS IT POR EMPRESA AGOSTO 2024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CB6DA52-9085-870A-2BCF-2BC98C5C0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6200"/>
              </p:ext>
            </p:extLst>
          </p:nvPr>
        </p:nvGraphicFramePr>
        <p:xfrm>
          <a:off x="1869630" y="552450"/>
          <a:ext cx="6417112" cy="4038600"/>
        </p:xfrm>
        <a:graphic>
          <a:graphicData uri="http://schemas.openxmlformats.org/drawingml/2006/table">
            <a:tbl>
              <a:tblPr>
                <a:tableStyleId>{C6DE7CB8-6BCB-438B-9882-6429F5C08D4E}</a:tableStyleId>
              </a:tblPr>
              <a:tblGrid>
                <a:gridCol w="338367">
                  <a:extLst>
                    <a:ext uri="{9D8B030D-6E8A-4147-A177-3AD203B41FA5}">
                      <a16:colId xmlns:a16="http://schemas.microsoft.com/office/drawing/2014/main" val="2573889886"/>
                    </a:ext>
                  </a:extLst>
                </a:gridCol>
                <a:gridCol w="2440043">
                  <a:extLst>
                    <a:ext uri="{9D8B030D-6E8A-4147-A177-3AD203B41FA5}">
                      <a16:colId xmlns:a16="http://schemas.microsoft.com/office/drawing/2014/main" val="4144141383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1078794369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898411564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3988107270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2612777744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504216384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1322736562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2838963356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3908778155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1460821131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2640799885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3907338662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2870386682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3534476569"/>
                    </a:ext>
                  </a:extLst>
                </a:gridCol>
                <a:gridCol w="231149">
                  <a:extLst>
                    <a:ext uri="{9D8B030D-6E8A-4147-A177-3AD203B41FA5}">
                      <a16:colId xmlns:a16="http://schemas.microsoft.com/office/drawing/2014/main" val="103138759"/>
                    </a:ext>
                  </a:extLst>
                </a:gridCol>
                <a:gridCol w="402616">
                  <a:extLst>
                    <a:ext uri="{9D8B030D-6E8A-4147-A177-3AD203B41FA5}">
                      <a16:colId xmlns:a16="http://schemas.microsoft.com/office/drawing/2014/main" val="1689964572"/>
                    </a:ext>
                  </a:extLst>
                </a:gridCol>
              </a:tblGrid>
              <a:tr h="205872">
                <a:tc rowSpan="29"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RLP ESPECIAL </a:t>
                      </a:r>
                      <a:endParaRPr lang="es-CO" sz="20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vert="vert270"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EMPRESA 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15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1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Total general</a:t>
                      </a:r>
                      <a:endParaRPr lang="es-CO" sz="8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764207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SEVICOL LTDA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79274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SERVI OIL DTC S A 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989103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ESTATAL DE SEGURIDAD LTDA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730503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ASEO TECNICO SAS ESP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873760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ESTRELLA ANDINA S A 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790087"/>
                  </a:ext>
                </a:extLst>
              </a:tr>
              <a:tr h="205872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CONSORCIO TERMINAL MARITIMO ANTIOQUIA (COTEMA)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17113"/>
                  </a:ext>
                </a:extLst>
              </a:tr>
              <a:tr h="205872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CHINA HARBOUR ENGUINEERING COMPANY LIMITED COLOMBIA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972963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CRISTAR TABLETOP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804485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UNION </a:t>
                      </a:r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TEMPORAL</a:t>
                      </a:r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 AUTOMONT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300226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MX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NACIONAL DE ELECTRICOS H </a:t>
                      </a:r>
                      <a:r>
                        <a:rPr lang="pt-BR" sz="800" b="0" i="0" u="none" strike="noStrike" dirty="0" err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H</a:t>
                      </a:r>
                      <a:r>
                        <a:rPr lang="pt-BR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 LTDA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58079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AMERICANA DE CURTIDOS LTDA Y CIA S C 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332469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ASOCIACIÓN ASIS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198224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GRUPO ÉXITO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182610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NUCLEO INGENIERIA SAS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31794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ACTISALUD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377280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OPERADORA MINERA SAS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666016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ASOCIACION GREMIAL INTEGRACION EN SALUD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119177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INVERSIONES NOGUMAS S A 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106304"/>
                  </a:ext>
                </a:extLst>
              </a:tr>
              <a:tr h="205872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SISTEMAS ESPECIALES EN CONSTRUCCIÓN SAS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238852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PEPAL SAS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73418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SUMINISTROS DE COLOMBIA SAS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54005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 QUICK BPO S A 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156759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TUCKER ENERGY SERVICES S A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089568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LADRILLERA LA CLAY SA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526433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MX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UT ALIMENTACION INTEGRAL USPEC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632742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ASOCIACION SINDICAL DE SALUD FAMY SALUD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890276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PROINTIMO S.A.S.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659821"/>
                  </a:ext>
                </a:extLst>
              </a:tr>
              <a:tr h="102936">
                <a:tc vMerge="1">
                  <a:txBody>
                    <a:bodyPr/>
                    <a:lstStyle/>
                    <a:p>
                      <a:pPr algn="l" fontAlgn="b"/>
                      <a:endParaRPr lang="es-CO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MINCIVIL S.A.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i="0" u="none" strike="noStrike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22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8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BAEB8CE-C8A3-5002-FCCD-1C8DEA7E6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35103"/>
              </p:ext>
            </p:extLst>
          </p:nvPr>
        </p:nvGraphicFramePr>
        <p:xfrm>
          <a:off x="1911352" y="1790065"/>
          <a:ext cx="5321296" cy="1563370"/>
        </p:xfrm>
        <a:graphic>
          <a:graphicData uri="http://schemas.openxmlformats.org/drawingml/2006/table">
            <a:tbl>
              <a:tblPr firstRow="1" lastRow="1">
                <a:tableStyleId>{00A15C55-8517-42AA-B614-E9B94910E393}</a:tableStyleId>
              </a:tblPr>
              <a:tblGrid>
                <a:gridCol w="382814">
                  <a:extLst>
                    <a:ext uri="{9D8B030D-6E8A-4147-A177-3AD203B41FA5}">
                      <a16:colId xmlns:a16="http://schemas.microsoft.com/office/drawing/2014/main" val="917116069"/>
                    </a:ext>
                  </a:extLst>
                </a:gridCol>
                <a:gridCol w="2624084">
                  <a:extLst>
                    <a:ext uri="{9D8B030D-6E8A-4147-A177-3AD203B41FA5}">
                      <a16:colId xmlns:a16="http://schemas.microsoft.com/office/drawing/2014/main" val="1419753774"/>
                    </a:ext>
                  </a:extLst>
                </a:gridCol>
                <a:gridCol w="290059">
                  <a:extLst>
                    <a:ext uri="{9D8B030D-6E8A-4147-A177-3AD203B41FA5}">
                      <a16:colId xmlns:a16="http://schemas.microsoft.com/office/drawing/2014/main" val="4167365062"/>
                    </a:ext>
                  </a:extLst>
                </a:gridCol>
                <a:gridCol w="290059">
                  <a:extLst>
                    <a:ext uri="{9D8B030D-6E8A-4147-A177-3AD203B41FA5}">
                      <a16:colId xmlns:a16="http://schemas.microsoft.com/office/drawing/2014/main" val="4067777864"/>
                    </a:ext>
                  </a:extLst>
                </a:gridCol>
                <a:gridCol w="290059">
                  <a:extLst>
                    <a:ext uri="{9D8B030D-6E8A-4147-A177-3AD203B41FA5}">
                      <a16:colId xmlns:a16="http://schemas.microsoft.com/office/drawing/2014/main" val="2908840447"/>
                    </a:ext>
                  </a:extLst>
                </a:gridCol>
                <a:gridCol w="290059">
                  <a:extLst>
                    <a:ext uri="{9D8B030D-6E8A-4147-A177-3AD203B41FA5}">
                      <a16:colId xmlns:a16="http://schemas.microsoft.com/office/drawing/2014/main" val="2414943073"/>
                    </a:ext>
                  </a:extLst>
                </a:gridCol>
                <a:gridCol w="290059">
                  <a:extLst>
                    <a:ext uri="{9D8B030D-6E8A-4147-A177-3AD203B41FA5}">
                      <a16:colId xmlns:a16="http://schemas.microsoft.com/office/drawing/2014/main" val="2031131470"/>
                    </a:ext>
                  </a:extLst>
                </a:gridCol>
                <a:gridCol w="290059">
                  <a:extLst>
                    <a:ext uri="{9D8B030D-6E8A-4147-A177-3AD203B41FA5}">
                      <a16:colId xmlns:a16="http://schemas.microsoft.com/office/drawing/2014/main" val="3568528738"/>
                    </a:ext>
                  </a:extLst>
                </a:gridCol>
                <a:gridCol w="574044">
                  <a:extLst>
                    <a:ext uri="{9D8B030D-6E8A-4147-A177-3AD203B41FA5}">
                      <a16:colId xmlns:a16="http://schemas.microsoft.com/office/drawing/2014/main" val="4211093343"/>
                    </a:ext>
                  </a:extLst>
                </a:gridCol>
              </a:tblGrid>
              <a:tr h="184150">
                <a:tc rowSpan="8"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NO </a:t>
                      </a:r>
                      <a:endParaRPr lang="es-CO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</a:t>
                      </a:r>
                      <a:r>
                        <a:rPr lang="es-CO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MPRESA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CO" sz="9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s-CO" sz="9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general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25655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AGROSAVIA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98725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ITALCOL S.A.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22279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CONSTRUCCIONES EL CONDOR S A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4941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SECURITAS COLOMBIA SA  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12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AGROAVICOLA SAN MARINO S.A.</a:t>
                      </a:r>
                      <a:endParaRPr lang="it-IT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67392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AVICOLA SANTA RITA SAS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91646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general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CO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5147"/>
                  </a:ext>
                </a:extLst>
              </a:tr>
            </a:tbl>
          </a:graphicData>
        </a:graphic>
      </p:graphicFrame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293027C-5824-54A5-2AB1-D1BC42E4C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96491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DIAS IT POR EMPRESA AGOSTO 2024</a:t>
            </a:r>
          </a:p>
        </p:txBody>
      </p:sp>
    </p:spTree>
    <p:extLst>
      <p:ext uri="{BB962C8B-B14F-4D97-AF65-F5344CB8AC3E}">
        <p14:creationId xmlns:p14="http://schemas.microsoft.com/office/powerpoint/2010/main" val="21058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8E7A09C7-0B0B-6D37-DA3B-8CB82298422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0" cy="551586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lang="es-ES" sz="3000" b="1" i="0" u="none" strike="noStrike" kern="1200" cap="none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  <a:sym typeface="Arial"/>
              </a:defRPr>
            </a:lvl1pPr>
            <a:lvl2pPr marL="342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lang="es-ES" sz="3000" b="1" i="0" u="none" strike="noStrike" kern="1200" cap="none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  <a:sym typeface="Arial"/>
              </a:defRPr>
            </a:lvl2pPr>
            <a:lvl3pPr marL="6858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lang="es-ES" sz="3000" b="1" i="0" u="none" strike="noStrike" kern="1200" cap="none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  <a:sym typeface="Arial"/>
              </a:defRPr>
            </a:lvl3pPr>
            <a:lvl4pPr marL="10287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lang="es-ES" sz="3000" b="1" i="0" u="none" strike="noStrike" kern="1200" cap="none" dirty="0" smtClean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  <a:sym typeface="Arial"/>
              </a:defRPr>
            </a:lvl4pPr>
            <a:lvl5pPr marL="13716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lang="es-CO" sz="3000" b="1" i="0" u="none" strike="noStrike" kern="1200" cap="none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DIA IT  POR EMPRESA AGOSTO 2024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5DA4423-D01F-F6D2-18D6-0B19A48A5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64122"/>
              </p:ext>
            </p:extLst>
          </p:nvPr>
        </p:nvGraphicFramePr>
        <p:xfrm>
          <a:off x="1536700" y="1421765"/>
          <a:ext cx="6070599" cy="2299970"/>
        </p:xfrm>
        <a:graphic>
          <a:graphicData uri="http://schemas.openxmlformats.org/drawingml/2006/table">
            <a:tbl>
              <a:tblPr firstRow="1" lastRow="1">
                <a:tableStyleId>{93296810-A885-4BE3-A3E7-6D5BEEA58F35}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44211313"/>
                    </a:ext>
                  </a:extLst>
                </a:gridCol>
                <a:gridCol w="3606658">
                  <a:extLst>
                    <a:ext uri="{9D8B030D-6E8A-4147-A177-3AD203B41FA5}">
                      <a16:colId xmlns:a16="http://schemas.microsoft.com/office/drawing/2014/main" val="4042808948"/>
                    </a:ext>
                  </a:extLst>
                </a:gridCol>
                <a:gridCol w="253650">
                  <a:extLst>
                    <a:ext uri="{9D8B030D-6E8A-4147-A177-3AD203B41FA5}">
                      <a16:colId xmlns:a16="http://schemas.microsoft.com/office/drawing/2014/main" val="1055518506"/>
                    </a:ext>
                  </a:extLst>
                </a:gridCol>
                <a:gridCol w="253650">
                  <a:extLst>
                    <a:ext uri="{9D8B030D-6E8A-4147-A177-3AD203B41FA5}">
                      <a16:colId xmlns:a16="http://schemas.microsoft.com/office/drawing/2014/main" val="3846358381"/>
                    </a:ext>
                  </a:extLst>
                </a:gridCol>
                <a:gridCol w="253650">
                  <a:extLst>
                    <a:ext uri="{9D8B030D-6E8A-4147-A177-3AD203B41FA5}">
                      <a16:colId xmlns:a16="http://schemas.microsoft.com/office/drawing/2014/main" val="2691657057"/>
                    </a:ext>
                  </a:extLst>
                </a:gridCol>
                <a:gridCol w="253650">
                  <a:extLst>
                    <a:ext uri="{9D8B030D-6E8A-4147-A177-3AD203B41FA5}">
                      <a16:colId xmlns:a16="http://schemas.microsoft.com/office/drawing/2014/main" val="2303104424"/>
                    </a:ext>
                  </a:extLst>
                </a:gridCol>
                <a:gridCol w="253650">
                  <a:extLst>
                    <a:ext uri="{9D8B030D-6E8A-4147-A177-3AD203B41FA5}">
                      <a16:colId xmlns:a16="http://schemas.microsoft.com/office/drawing/2014/main" val="4208178864"/>
                    </a:ext>
                  </a:extLst>
                </a:gridCol>
                <a:gridCol w="253650">
                  <a:extLst>
                    <a:ext uri="{9D8B030D-6E8A-4147-A177-3AD203B41FA5}">
                      <a16:colId xmlns:a16="http://schemas.microsoft.com/office/drawing/2014/main" val="3587118728"/>
                    </a:ext>
                  </a:extLst>
                </a:gridCol>
                <a:gridCol w="535641">
                  <a:extLst>
                    <a:ext uri="{9D8B030D-6E8A-4147-A177-3AD203B41FA5}">
                      <a16:colId xmlns:a16="http://schemas.microsoft.com/office/drawing/2014/main" val="3532134234"/>
                    </a:ext>
                  </a:extLst>
                </a:gridCol>
              </a:tblGrid>
              <a:tr h="184150">
                <a:tc rowSpan="12"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RLP  SI </a:t>
                      </a:r>
                      <a:endParaRPr lang="es-CO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EMPRESA 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0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2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3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5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10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20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Total general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3320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CONSORCIO CYS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62754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MASSY ENERGY COLOMBIA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35513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WEATHERFORD COLOMBIA LIMITED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2729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MONTINPETROL S 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727572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TTP WELL SERVICES S.A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1168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ERAZO VALENCIA S 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1816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CAM COLOMBIA MULTISERVICIOS SA GRUPO ENGIE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719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TUBODRILLING INSPECTION COMPANY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1483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FRONTERA ENERGY COLOMBIA CORP SUCURSAL C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66973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GENERAL RIGS SERVICES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27498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Total general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10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4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2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19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787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51586"/>
          </a:xfrm>
          <a:solidFill>
            <a:srgbClr val="1A9DD9"/>
          </a:solidFill>
        </p:spPr>
        <p:txBody>
          <a:bodyPr>
            <a:noAutofit/>
          </a:bodyPr>
          <a:lstStyle/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PRINCIPALES IPS EN LA ATENCIÓN DE CASOS A AGOSTO 2024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B9139C4-46FD-7853-41BA-A5596405F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24080"/>
              </p:ext>
            </p:extLst>
          </p:nvPr>
        </p:nvGraphicFramePr>
        <p:xfrm>
          <a:off x="1411221" y="1427994"/>
          <a:ext cx="6321557" cy="2287511"/>
        </p:xfrm>
        <a:graphic>
          <a:graphicData uri="http://schemas.openxmlformats.org/drawingml/2006/table">
            <a:tbl>
              <a:tblPr firstRow="1">
                <a:tableStyleId>{C6DE7CB8-6BCB-438B-9882-6429F5C08D4E}</a:tableStyleId>
              </a:tblPr>
              <a:tblGrid>
                <a:gridCol w="2506437">
                  <a:extLst>
                    <a:ext uri="{9D8B030D-6E8A-4147-A177-3AD203B41FA5}">
                      <a16:colId xmlns:a16="http://schemas.microsoft.com/office/drawing/2014/main" val="1083822244"/>
                    </a:ext>
                  </a:extLst>
                </a:gridCol>
                <a:gridCol w="968800">
                  <a:extLst>
                    <a:ext uri="{9D8B030D-6E8A-4147-A177-3AD203B41FA5}">
                      <a16:colId xmlns:a16="http://schemas.microsoft.com/office/drawing/2014/main" val="1775500876"/>
                    </a:ext>
                  </a:extLst>
                </a:gridCol>
                <a:gridCol w="968800">
                  <a:extLst>
                    <a:ext uri="{9D8B030D-6E8A-4147-A177-3AD203B41FA5}">
                      <a16:colId xmlns:a16="http://schemas.microsoft.com/office/drawing/2014/main" val="2654267532"/>
                    </a:ext>
                  </a:extLst>
                </a:gridCol>
                <a:gridCol w="968800">
                  <a:extLst>
                    <a:ext uri="{9D8B030D-6E8A-4147-A177-3AD203B41FA5}">
                      <a16:colId xmlns:a16="http://schemas.microsoft.com/office/drawing/2014/main" val="2165332501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1067647757"/>
                    </a:ext>
                  </a:extLst>
                </a:gridCol>
              </a:tblGrid>
              <a:tr h="24237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IPS  </a:t>
                      </a:r>
                    </a:p>
                  </a:txBody>
                  <a:tcPr marL="0" marR="0" marT="0" marB="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RLP ESPECIAL </a:t>
                      </a:r>
                    </a:p>
                  </a:txBody>
                  <a:tcPr marL="0" marR="0" marT="0" marB="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RLP NO</a:t>
                      </a:r>
                    </a:p>
                  </a:txBody>
                  <a:tcPr marL="0" marR="0" marT="0" marB="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RLP SI </a:t>
                      </a:r>
                    </a:p>
                  </a:txBody>
                  <a:tcPr marL="0" marR="0" marT="0" marB="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Total general</a:t>
                      </a:r>
                    </a:p>
                  </a:txBody>
                  <a:tcPr marL="0" marR="0" marT="0" marB="0" anchor="ctr"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764415"/>
                  </a:ext>
                </a:extLst>
              </a:tr>
              <a:tr h="3685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BOGOTA, D.C. // COAL // SOCIEDAD MEDICA LAS AMERICAS //  CLINICA DE ORTOPEDIA Y  ACCIDENTES LABORALES 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90988"/>
                  </a:ext>
                </a:extLst>
              </a:tr>
              <a:tr h="150734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ESE HOSPITAL LOCAL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58857"/>
                  </a:ext>
                </a:extLst>
              </a:tr>
              <a:tr h="245708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FLORIDABLANCA // FUNDACION CARDIOVASCULAR DE COLOMBIA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06263"/>
                  </a:ext>
                </a:extLst>
              </a:tr>
              <a:tr h="180617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BOGOTA, D.C. // CLINICA DEL TRABAJADOR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329537"/>
                  </a:ext>
                </a:extLst>
              </a:tr>
              <a:tr h="150734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CALI // CLINICA NUESTRA SEÑORA DE LOS REMEDIOS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47167"/>
                  </a:ext>
                </a:extLst>
              </a:tr>
              <a:tr h="150734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MEDELLIN // CLINICA CES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35229"/>
                  </a:ext>
                </a:extLst>
              </a:tr>
              <a:tr h="150734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MEDELLIN // HOSPITAL PABLO TOBON URIBE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64630"/>
                  </a:ext>
                </a:extLst>
              </a:tr>
              <a:tr h="150734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CAPA EMPRESA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353"/>
                  </a:ext>
                </a:extLst>
              </a:tr>
              <a:tr h="245708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CAJICA // CENTRO MEDICO SAN LUIS CLINICA QUIRURGICA S.A.S.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445073"/>
                  </a:ext>
                </a:extLst>
              </a:tr>
              <a:tr h="150734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BOGOTA, D.C. // CLINICA DE OCCIDENTE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b="0" i="0" u="none" strike="noStrike" dirty="0">
                          <a:solidFill>
                            <a:srgbClr val="00206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881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51586"/>
          </a:xfrm>
          <a:solidFill>
            <a:srgbClr val="1A9DD9"/>
          </a:solidFill>
        </p:spPr>
        <p:txBody>
          <a:bodyPr>
            <a:noAutofit/>
          </a:bodyPr>
          <a:lstStyle/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PRINCIPALES IPS QUE GENERAN DÍAS IT EN AGOSTO 2024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E1777D-63EA-B842-8141-3C91002E0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598907"/>
              </p:ext>
            </p:extLst>
          </p:nvPr>
        </p:nvGraphicFramePr>
        <p:xfrm>
          <a:off x="1114654" y="1171527"/>
          <a:ext cx="6914691" cy="280044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232108">
                  <a:extLst>
                    <a:ext uri="{9D8B030D-6E8A-4147-A177-3AD203B41FA5}">
                      <a16:colId xmlns:a16="http://schemas.microsoft.com/office/drawing/2014/main" val="1870086663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4289205525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333071717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470195277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586744086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991530479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3506569415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4146589548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4117223322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1631400307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2965955112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873339380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2830083271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551700753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1571575662"/>
                    </a:ext>
                  </a:extLst>
                </a:gridCol>
                <a:gridCol w="213766">
                  <a:extLst>
                    <a:ext uri="{9D8B030D-6E8A-4147-A177-3AD203B41FA5}">
                      <a16:colId xmlns:a16="http://schemas.microsoft.com/office/drawing/2014/main" val="2792115229"/>
                    </a:ext>
                  </a:extLst>
                </a:gridCol>
                <a:gridCol w="476093">
                  <a:extLst>
                    <a:ext uri="{9D8B030D-6E8A-4147-A177-3AD203B41FA5}">
                      <a16:colId xmlns:a16="http://schemas.microsoft.com/office/drawing/2014/main" val="2650910084"/>
                    </a:ext>
                  </a:extLst>
                </a:gridCol>
              </a:tblGrid>
              <a:tr h="455244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PS  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Total, general</a:t>
                      </a:r>
                      <a:endParaRPr lang="es-CO" sz="105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47467"/>
                  </a:ext>
                </a:extLst>
              </a:tr>
              <a:tr h="390209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BOGOTA, D.C. // COAL // SOCIEDAD MEDICA LAS AMERICAS //  CLINICA DE ORTOPEDIA Y  ACCIDENTES LABORALES 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02079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ESE HOSPITAL LOCAL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39967"/>
                  </a:ext>
                </a:extLst>
              </a:tr>
              <a:tr h="28399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FLORIDABLANCA // FUNDACION CARDIOVASCULAR DE COLOMBIA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97814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BOGOTA, D.C. // CLINICA DEL TRABAJADOR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69294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CALI // CLINICA NUESTRA SEÑORA DE LOS REMEDIOS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602257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MEDELLIN // CLINICA CES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1167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MEDELLIN // HOSPITAL PABLO TOBON URIBE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19689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CAPA EMPRESA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373604"/>
                  </a:ext>
                </a:extLst>
              </a:tr>
              <a:tr h="283993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CAJICA // CENTRO MEDICO SAN LUIS CLINICA QUIRURGICA S.A.S.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97240"/>
                  </a:ext>
                </a:extLst>
              </a:tr>
              <a:tr h="19510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BOGOTA, D.C. // CLINICA DE OCCIDENTE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35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7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51586"/>
          </a:xfrm>
          <a:solidFill>
            <a:srgbClr val="1A9DD9"/>
          </a:solidFill>
        </p:spPr>
        <p:txBody>
          <a:bodyPr>
            <a:noAutofit/>
          </a:bodyPr>
          <a:lstStyle/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PRINCIPALES DIAGNÓSTICOS CIE-10 2024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D60F9A7-EA10-0333-FF5C-B0F7D9E85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95893"/>
              </p:ext>
            </p:extLst>
          </p:nvPr>
        </p:nvGraphicFramePr>
        <p:xfrm>
          <a:off x="849085" y="796185"/>
          <a:ext cx="7445830" cy="355113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923537">
                  <a:extLst>
                    <a:ext uri="{9D8B030D-6E8A-4147-A177-3AD203B41FA5}">
                      <a16:colId xmlns:a16="http://schemas.microsoft.com/office/drawing/2014/main" val="3913039852"/>
                    </a:ext>
                  </a:extLst>
                </a:gridCol>
                <a:gridCol w="485522">
                  <a:extLst>
                    <a:ext uri="{9D8B030D-6E8A-4147-A177-3AD203B41FA5}">
                      <a16:colId xmlns:a16="http://schemas.microsoft.com/office/drawing/2014/main" val="2861671670"/>
                    </a:ext>
                  </a:extLst>
                </a:gridCol>
                <a:gridCol w="638115">
                  <a:extLst>
                    <a:ext uri="{9D8B030D-6E8A-4147-A177-3AD203B41FA5}">
                      <a16:colId xmlns:a16="http://schemas.microsoft.com/office/drawing/2014/main" val="1022063915"/>
                    </a:ext>
                  </a:extLst>
                </a:gridCol>
                <a:gridCol w="499394">
                  <a:extLst>
                    <a:ext uri="{9D8B030D-6E8A-4147-A177-3AD203B41FA5}">
                      <a16:colId xmlns:a16="http://schemas.microsoft.com/office/drawing/2014/main" val="494010540"/>
                    </a:ext>
                  </a:extLst>
                </a:gridCol>
                <a:gridCol w="402290">
                  <a:extLst>
                    <a:ext uri="{9D8B030D-6E8A-4147-A177-3AD203B41FA5}">
                      <a16:colId xmlns:a16="http://schemas.microsoft.com/office/drawing/2014/main" val="1251535877"/>
                    </a:ext>
                  </a:extLst>
                </a:gridCol>
                <a:gridCol w="417896">
                  <a:extLst>
                    <a:ext uri="{9D8B030D-6E8A-4147-A177-3AD203B41FA5}">
                      <a16:colId xmlns:a16="http://schemas.microsoft.com/office/drawing/2014/main" val="2260490546"/>
                    </a:ext>
                  </a:extLst>
                </a:gridCol>
                <a:gridCol w="466448">
                  <a:extLst>
                    <a:ext uri="{9D8B030D-6E8A-4147-A177-3AD203B41FA5}">
                      <a16:colId xmlns:a16="http://schemas.microsoft.com/office/drawing/2014/main" val="1811430204"/>
                    </a:ext>
                  </a:extLst>
                </a:gridCol>
                <a:gridCol w="466448">
                  <a:extLst>
                    <a:ext uri="{9D8B030D-6E8A-4147-A177-3AD203B41FA5}">
                      <a16:colId xmlns:a16="http://schemas.microsoft.com/office/drawing/2014/main" val="1726755003"/>
                    </a:ext>
                  </a:extLst>
                </a:gridCol>
                <a:gridCol w="594766">
                  <a:extLst>
                    <a:ext uri="{9D8B030D-6E8A-4147-A177-3AD203B41FA5}">
                      <a16:colId xmlns:a16="http://schemas.microsoft.com/office/drawing/2014/main" val="3599891087"/>
                    </a:ext>
                  </a:extLst>
                </a:gridCol>
                <a:gridCol w="551414">
                  <a:extLst>
                    <a:ext uri="{9D8B030D-6E8A-4147-A177-3AD203B41FA5}">
                      <a16:colId xmlns:a16="http://schemas.microsoft.com/office/drawing/2014/main" val="4178334300"/>
                    </a:ext>
                  </a:extLst>
                </a:gridCol>
              </a:tblGrid>
              <a:tr h="2810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DX CIE 10 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ENERO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FEBRERO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MARZO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ABRIL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MAYO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JUNIO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JULIO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AGOSTO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 general</a:t>
                      </a:r>
                      <a:endParaRPr lang="es-CO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399865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HERIDA DE DEDO(S) DE LA MANO, SIN DAÑO DE LA(S) UÑA(S)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30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30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179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999069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LUMBAGO NO ESPECIFICADO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157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67917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CONTUSION DE LA RODILLA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151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994080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CONTUSION DE DEDO(S) DE LA MANO, SIN DAÑO DE LA(S) UÑA(S)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20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121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882704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ESGUINCES Y TORCEDURAS DEL TOBILLO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29883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PUNCION O LACERACION ACCIDENTAL DURANTE UN PROCEDIMIENTO, NO CLASIFICADAS EN OTRA PARTE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522786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CONTUSION DE OTRAS PARTES DE LA MUÑECA Y DE LA MANO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11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76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71132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FRACTURA DE OTRO DEDO DE LA MANO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285631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CONTUSION DEL TOBILLO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2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065358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CONTUSION DEL HOMBRO Y DEL BRAZO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59729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CONTUSION DE OTRAS PARTES Y DE LAS NO ESPECIFICADAS DEL PIE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8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7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6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47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81006"/>
                  </a:ext>
                </a:extLst>
              </a:tr>
              <a:tr h="24387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HERIDA DE DEDO(S) DE LA MANO, CON DAÑO DE LA(S) UÑA(S)</a:t>
                      </a:r>
                      <a:endParaRPr lang="es-MX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9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10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  <a:latin typeface="Arial (Cuerpo)"/>
                        </a:rPr>
                        <a:t>42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Arial (Cuerpo)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665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74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4594"/>
            <a:ext cx="9144000" cy="551586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r>
              <a:rPr lang="es-MX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 panose="020B0403030403020204"/>
              </a:rPr>
              <a:t>EQUIPO DE PROFESIONALES DE ACOMPAÑAMIENTO AL EVENTO (PAE)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CDEE2F8-9383-F4E7-374F-B81199576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736812"/>
              </p:ext>
            </p:extLst>
          </p:nvPr>
        </p:nvGraphicFramePr>
        <p:xfrm>
          <a:off x="282744" y="656535"/>
          <a:ext cx="8436714" cy="3830433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714769">
                  <a:extLst>
                    <a:ext uri="{9D8B030D-6E8A-4147-A177-3AD203B41FA5}">
                      <a16:colId xmlns:a16="http://schemas.microsoft.com/office/drawing/2014/main" val="1512978328"/>
                    </a:ext>
                  </a:extLst>
                </a:gridCol>
                <a:gridCol w="996907">
                  <a:extLst>
                    <a:ext uri="{9D8B030D-6E8A-4147-A177-3AD203B41FA5}">
                      <a16:colId xmlns:a16="http://schemas.microsoft.com/office/drawing/2014/main" val="937151321"/>
                    </a:ext>
                  </a:extLst>
                </a:gridCol>
                <a:gridCol w="1269877">
                  <a:extLst>
                    <a:ext uri="{9D8B030D-6E8A-4147-A177-3AD203B41FA5}">
                      <a16:colId xmlns:a16="http://schemas.microsoft.com/office/drawing/2014/main" val="3899613413"/>
                    </a:ext>
                  </a:extLst>
                </a:gridCol>
                <a:gridCol w="1622023">
                  <a:extLst>
                    <a:ext uri="{9D8B030D-6E8A-4147-A177-3AD203B41FA5}">
                      <a16:colId xmlns:a16="http://schemas.microsoft.com/office/drawing/2014/main" val="583536092"/>
                    </a:ext>
                  </a:extLst>
                </a:gridCol>
                <a:gridCol w="1275023">
                  <a:extLst>
                    <a:ext uri="{9D8B030D-6E8A-4147-A177-3AD203B41FA5}">
                      <a16:colId xmlns:a16="http://schemas.microsoft.com/office/drawing/2014/main" val="3021865021"/>
                    </a:ext>
                  </a:extLst>
                </a:gridCol>
                <a:gridCol w="2558115">
                  <a:extLst>
                    <a:ext uri="{9D8B030D-6E8A-4147-A177-3AD203B41FA5}">
                      <a16:colId xmlns:a16="http://schemas.microsoft.com/office/drawing/2014/main" val="209512638"/>
                    </a:ext>
                  </a:extLst>
                </a:gridCol>
              </a:tblGrid>
              <a:tr h="15220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5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TIPO PAE</a:t>
                      </a:r>
                      <a:endParaRPr lang="es-CO" sz="85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5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DEPARTAMENTO</a:t>
                      </a:r>
                      <a:endParaRPr lang="es-CO" sz="85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5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CIUDAD DE UBICACIÓN</a:t>
                      </a:r>
                      <a:endParaRPr lang="es-CO" sz="85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5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NOMBRE </a:t>
                      </a:r>
                      <a:endParaRPr lang="es-CO" sz="85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5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PROFESIÓN </a:t>
                      </a:r>
                      <a:endParaRPr lang="es-CO" sz="85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5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HORARIO</a:t>
                      </a:r>
                      <a:endParaRPr lang="es-CO" sz="85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91867"/>
                  </a:ext>
                </a:extLst>
              </a:tr>
              <a:tr h="23538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PAE 3</a:t>
                      </a:r>
                      <a:endParaRPr lang="es-CO" sz="700" b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Sogamoso</a:t>
                      </a:r>
                      <a:endParaRPr lang="es-ES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Leidy  Constanza Rico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</a:t>
                      </a:r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sicóloga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Lunes a Viernes de 08:00 am a 05:00 pm con disponibilidad 24 horas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754226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3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Barranquilla</a:t>
                      </a:r>
                      <a:endParaRPr lang="es-ES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Angie</a:t>
                      </a:r>
                      <a:r>
                        <a:rPr lang="es-CO" sz="700" b="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Carolina Castro Cabeza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Enfermera Jefe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kumimoji="0"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903390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</a:t>
                      </a:r>
                      <a:r>
                        <a:rPr lang="es-CO" sz="700" b="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Montería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Eliatriz</a:t>
                      </a:r>
                      <a:r>
                        <a:rPr lang="es-CO" sz="700" b="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Gomez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Enfermera Jefe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kumimoji="0"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288196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Cali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Francisco</a:t>
                      </a:r>
                      <a:r>
                        <a:rPr lang="es-CO" sz="700" b="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es-CO" sz="700" b="0" u="none" strike="noStrike" baseline="0" dirty="0" err="1">
                          <a:solidFill>
                            <a:srgbClr val="002060"/>
                          </a:solidFill>
                          <a:effectLst/>
                        </a:rPr>
                        <a:t>Zuñiga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Fisioterapeuta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kumimoji="0"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460367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3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Puerto Gaitán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Lina Trujillo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Psicóloga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499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ctr"/>
                      <a:endParaRPr lang="es-CO" sz="700" b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A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Bogotá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Iván Lozano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Administrador Salud Ocupacional – Aux. Enfermería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377061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ctr"/>
                      <a:endParaRPr lang="es-CO" sz="700" b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 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Bucaramaga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Claudia Juliana Vivas 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Administrador Salud Ocupacional – Aux. Enfermería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30649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ctr"/>
                      <a:endParaRPr lang="es-CO" sz="700" b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 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Medellín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Jackeline</a:t>
                      </a:r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Londoño  Delgado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Administrador Salud Ocupacional – Aux. Enfermería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Lunes a Viernes de 08:00 am a 05:00 pm con disponibilidad 24 horas</a:t>
                      </a:r>
                      <a:r>
                        <a:rPr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</a:rPr>
                        <a:t> 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59451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PAE 2</a:t>
                      </a:r>
                      <a:endParaRPr lang="es-CO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Nacional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Barrancabermeja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Glenis</a:t>
                      </a:r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Munira Carrillo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Enfermera Jefe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Horario medio tiempo con disponibilidad 24 horas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921050"/>
                  </a:ext>
                </a:extLst>
              </a:tr>
              <a:tr h="129516">
                <a:tc rowSpan="1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PAE 1</a:t>
                      </a:r>
                      <a:endParaRPr lang="es-CO" sz="700" b="1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Santander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>
                          <a:solidFill>
                            <a:srgbClr val="002060"/>
                          </a:solidFill>
                          <a:effectLst/>
                        </a:rPr>
                        <a:t>Barrancabermeja 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Jorge Armando Ardila Peinado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Médico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700" b="0" u="none" strike="noStrike">
                          <a:solidFill>
                            <a:srgbClr val="002060"/>
                          </a:solidFill>
                          <a:effectLst/>
                        </a:rPr>
                        <a:t>Activación por llamado o evento de emergencias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93208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Casanare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Yopal, Villanueva y el resto de Casanare</a:t>
                      </a:r>
                      <a:endParaRPr lang="es-ES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Hernán Darío Hernández </a:t>
                      </a:r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Santacoloma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Médico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29942"/>
                  </a:ext>
                </a:extLst>
              </a:tr>
              <a:tr h="235381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Casanare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Yopal, Villanueva y el resto de Casanare</a:t>
                      </a:r>
                      <a:endParaRPr lang="es-ES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Yecfri</a:t>
                      </a:r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Mauricio Ruiz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O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Auxiliar de Enfermería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328627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Putumayo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Putumayo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Jessica </a:t>
                      </a:r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Chirán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Auxiliar de Enfermería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79281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Huila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Neiva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Mónica Salazar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Auxiliar de Enfermería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513400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Cundinamarca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>
                          <a:solidFill>
                            <a:srgbClr val="002060"/>
                          </a:solidFill>
                          <a:effectLst/>
                        </a:rPr>
                        <a:t>Bogotá</a:t>
                      </a:r>
                      <a:endParaRPr lang="es-CO" sz="700" b="0" i="0" u="none" strike="noStrike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Sergio Vargas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Auxiliar de Enfermería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318310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Magdalena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Santa marta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Lina</a:t>
                      </a:r>
                      <a:r>
                        <a:rPr lang="es-CO" sz="700" b="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Linero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Médico</a:t>
                      </a:r>
                      <a:endParaRPr lang="es-CO" sz="700" b="0" i="0" u="none" strike="noStrike" cap="none" dirty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127617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Cesar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Valledupar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Olga Patricia Cuello Mauri 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Técnica Salud Publica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570501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Bolívar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Cartagena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Yudex</a:t>
                      </a:r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Abraham Vergara </a:t>
                      </a:r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Jacome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Médico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7300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Norte de Santander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Cúcuta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Cesar Joaquín Carvajal Zúñiga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O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Médico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3958"/>
                  </a:ext>
                </a:extLst>
              </a:tr>
              <a:tr h="129516">
                <a:tc vMerge="1">
                  <a:txBody>
                    <a:bodyPr/>
                    <a:lstStyle/>
                    <a:p>
                      <a:pPr algn="ctr" fontAlgn="b"/>
                      <a:r>
                        <a:rPr lang="es-CO" sz="7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PAE 1</a:t>
                      </a:r>
                      <a:endParaRPr lang="es-CO" sz="7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Antioquia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Apartadó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700" b="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JennIfer</a:t>
                      </a:r>
                      <a:r>
                        <a:rPr lang="es-CO" sz="7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Guzmán</a:t>
                      </a:r>
                      <a:endParaRPr lang="es-CO" sz="700" b="0" i="0" u="none" strike="noStrike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O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Médico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7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Arial"/>
                        </a:rPr>
                        <a:t>Activación por llamado o evento de emergencias</a:t>
                      </a:r>
                      <a:endParaRPr kumimoji="0" lang="es-CO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109" marR="4109" marT="4109" marB="1972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99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3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38789" y="1722796"/>
            <a:ext cx="5645946" cy="1932601"/>
          </a:xfrm>
          <a:prstGeom prst="rect">
            <a:avLst/>
          </a:prstGeom>
        </p:spPr>
        <p:txBody>
          <a:bodyPr spcFirstLastPara="1" vert="horz" wrap="square" lIns="0" tIns="8402" rIns="0" bIns="0" rtlCol="0" anchor="t" anchorCtr="0">
            <a:spAutoFit/>
          </a:bodyPr>
          <a:lstStyle/>
          <a:p>
            <a:pPr marL="59381" indent="0" algn="ctr">
              <a:spcBef>
                <a:spcPts val="66"/>
              </a:spcBef>
              <a:buNone/>
            </a:pPr>
            <a:r>
              <a:rPr lang="es-CO" sz="5400" spc="-476"/>
              <a:t>MANTENIMIENTO DE RED</a:t>
            </a:r>
            <a:endParaRPr sz="5400" spc="-476"/>
          </a:p>
        </p:txBody>
      </p:sp>
      <p:sp>
        <p:nvSpPr>
          <p:cNvPr id="13" name="object 13"/>
          <p:cNvSpPr/>
          <p:nvPr/>
        </p:nvSpPr>
        <p:spPr>
          <a:xfrm>
            <a:off x="7113369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3198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13369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3198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3369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3198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13369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03198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3369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03198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13369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03198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3369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3198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13369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03198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37060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26891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37060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26891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37060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26891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37060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26891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37060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26891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37060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891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37060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26891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37060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26891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05093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05093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15263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15263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25435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25435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53560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3560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74581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74581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4752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984752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9491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9491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44577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4577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55946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55946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66115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66115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805093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805093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715263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15263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625435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625435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53560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53560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4581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074581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984752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984752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89491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89491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4577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44577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355946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55946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66115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66115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44722" y="670"/>
            <a:ext cx="6654561" cy="5142161"/>
            <a:chOff x="3" y="0"/>
            <a:chExt cx="10058400" cy="7772400"/>
          </a:xfrm>
        </p:grpSpPr>
        <p:sp>
          <p:nvSpPr>
            <p:cNvPr id="86" name="object 86"/>
            <p:cNvSpPr/>
            <p:nvPr/>
          </p:nvSpPr>
          <p:spPr>
            <a:xfrm>
              <a:off x="8603996" y="1685632"/>
              <a:ext cx="437515" cy="578485"/>
            </a:xfrm>
            <a:custGeom>
              <a:avLst/>
              <a:gdLst/>
              <a:ahLst/>
              <a:cxnLst/>
              <a:rect l="l" t="t" r="r" b="b"/>
              <a:pathLst>
                <a:path w="437515" h="578485">
                  <a:moveTo>
                    <a:pt x="35064" y="550964"/>
                  </a:moveTo>
                  <a:lnTo>
                    <a:pt x="27216" y="543115"/>
                  </a:lnTo>
                  <a:lnTo>
                    <a:pt x="7848" y="543115"/>
                  </a:lnTo>
                  <a:lnTo>
                    <a:pt x="0" y="550964"/>
                  </a:lnTo>
                  <a:lnTo>
                    <a:pt x="0" y="570318"/>
                  </a:lnTo>
                  <a:lnTo>
                    <a:pt x="7848" y="578167"/>
                  </a:lnTo>
                  <a:lnTo>
                    <a:pt x="27216" y="578167"/>
                  </a:lnTo>
                  <a:lnTo>
                    <a:pt x="35064" y="570318"/>
                  </a:lnTo>
                  <a:lnTo>
                    <a:pt x="35064" y="560641"/>
                  </a:lnTo>
                  <a:lnTo>
                    <a:pt x="35064" y="550964"/>
                  </a:lnTo>
                  <a:close/>
                </a:path>
                <a:path w="437515" h="578485">
                  <a:moveTo>
                    <a:pt x="35064" y="415188"/>
                  </a:moveTo>
                  <a:lnTo>
                    <a:pt x="27216" y="407327"/>
                  </a:lnTo>
                  <a:lnTo>
                    <a:pt x="7848" y="407327"/>
                  </a:lnTo>
                  <a:lnTo>
                    <a:pt x="0" y="415188"/>
                  </a:lnTo>
                  <a:lnTo>
                    <a:pt x="0" y="434543"/>
                  </a:lnTo>
                  <a:lnTo>
                    <a:pt x="7848" y="442391"/>
                  </a:lnTo>
                  <a:lnTo>
                    <a:pt x="27216" y="442391"/>
                  </a:lnTo>
                  <a:lnTo>
                    <a:pt x="35064" y="434543"/>
                  </a:lnTo>
                  <a:lnTo>
                    <a:pt x="35064" y="424865"/>
                  </a:lnTo>
                  <a:lnTo>
                    <a:pt x="35064" y="415188"/>
                  </a:lnTo>
                  <a:close/>
                </a:path>
                <a:path w="437515" h="578485">
                  <a:moveTo>
                    <a:pt x="35064" y="279412"/>
                  </a:moveTo>
                  <a:lnTo>
                    <a:pt x="27216" y="271564"/>
                  </a:lnTo>
                  <a:lnTo>
                    <a:pt x="7848" y="271564"/>
                  </a:lnTo>
                  <a:lnTo>
                    <a:pt x="0" y="279412"/>
                  </a:lnTo>
                  <a:lnTo>
                    <a:pt x="0" y="298767"/>
                  </a:lnTo>
                  <a:lnTo>
                    <a:pt x="7848" y="306616"/>
                  </a:lnTo>
                  <a:lnTo>
                    <a:pt x="27216" y="306616"/>
                  </a:lnTo>
                  <a:lnTo>
                    <a:pt x="35064" y="298767"/>
                  </a:lnTo>
                  <a:lnTo>
                    <a:pt x="35064" y="289090"/>
                  </a:lnTo>
                  <a:lnTo>
                    <a:pt x="35064" y="279412"/>
                  </a:lnTo>
                  <a:close/>
                </a:path>
                <a:path w="437515" h="578485">
                  <a:moveTo>
                    <a:pt x="35064" y="143624"/>
                  </a:moveTo>
                  <a:lnTo>
                    <a:pt x="27216" y="135763"/>
                  </a:lnTo>
                  <a:lnTo>
                    <a:pt x="7848" y="135763"/>
                  </a:lnTo>
                  <a:lnTo>
                    <a:pt x="0" y="143624"/>
                  </a:lnTo>
                  <a:lnTo>
                    <a:pt x="0" y="162979"/>
                  </a:lnTo>
                  <a:lnTo>
                    <a:pt x="7848" y="170827"/>
                  </a:lnTo>
                  <a:lnTo>
                    <a:pt x="27216" y="170827"/>
                  </a:lnTo>
                  <a:lnTo>
                    <a:pt x="35064" y="162979"/>
                  </a:lnTo>
                  <a:lnTo>
                    <a:pt x="35064" y="153301"/>
                  </a:lnTo>
                  <a:lnTo>
                    <a:pt x="35064" y="143624"/>
                  </a:lnTo>
                  <a:close/>
                </a:path>
                <a:path w="437515" h="578485">
                  <a:moveTo>
                    <a:pt x="35064" y="7848"/>
                  </a:moveTo>
                  <a:lnTo>
                    <a:pt x="27216" y="0"/>
                  </a:lnTo>
                  <a:lnTo>
                    <a:pt x="7848" y="0"/>
                  </a:lnTo>
                  <a:lnTo>
                    <a:pt x="0" y="7848"/>
                  </a:lnTo>
                  <a:lnTo>
                    <a:pt x="0" y="27203"/>
                  </a:lnTo>
                  <a:lnTo>
                    <a:pt x="7848" y="35052"/>
                  </a:lnTo>
                  <a:lnTo>
                    <a:pt x="27216" y="35052"/>
                  </a:lnTo>
                  <a:lnTo>
                    <a:pt x="35064" y="27203"/>
                  </a:lnTo>
                  <a:lnTo>
                    <a:pt x="35064" y="17526"/>
                  </a:lnTo>
                  <a:lnTo>
                    <a:pt x="35064" y="7848"/>
                  </a:lnTo>
                  <a:close/>
                </a:path>
                <a:path w="437515" h="578485">
                  <a:moveTo>
                    <a:pt x="170840" y="550964"/>
                  </a:moveTo>
                  <a:lnTo>
                    <a:pt x="162991" y="543115"/>
                  </a:lnTo>
                  <a:lnTo>
                    <a:pt x="143624" y="543115"/>
                  </a:lnTo>
                  <a:lnTo>
                    <a:pt x="135775" y="550964"/>
                  </a:lnTo>
                  <a:lnTo>
                    <a:pt x="135775" y="570318"/>
                  </a:lnTo>
                  <a:lnTo>
                    <a:pt x="143624" y="578167"/>
                  </a:lnTo>
                  <a:lnTo>
                    <a:pt x="162991" y="578167"/>
                  </a:lnTo>
                  <a:lnTo>
                    <a:pt x="170840" y="570318"/>
                  </a:lnTo>
                  <a:lnTo>
                    <a:pt x="170840" y="560641"/>
                  </a:lnTo>
                  <a:lnTo>
                    <a:pt x="170840" y="550964"/>
                  </a:lnTo>
                  <a:close/>
                </a:path>
                <a:path w="437515" h="578485">
                  <a:moveTo>
                    <a:pt x="170840" y="415188"/>
                  </a:moveTo>
                  <a:lnTo>
                    <a:pt x="162991" y="407327"/>
                  </a:lnTo>
                  <a:lnTo>
                    <a:pt x="143624" y="407327"/>
                  </a:lnTo>
                  <a:lnTo>
                    <a:pt x="135775" y="415188"/>
                  </a:lnTo>
                  <a:lnTo>
                    <a:pt x="135775" y="434543"/>
                  </a:lnTo>
                  <a:lnTo>
                    <a:pt x="143624" y="442391"/>
                  </a:lnTo>
                  <a:lnTo>
                    <a:pt x="162991" y="442391"/>
                  </a:lnTo>
                  <a:lnTo>
                    <a:pt x="170840" y="434543"/>
                  </a:lnTo>
                  <a:lnTo>
                    <a:pt x="170840" y="424865"/>
                  </a:lnTo>
                  <a:lnTo>
                    <a:pt x="170840" y="415188"/>
                  </a:lnTo>
                  <a:close/>
                </a:path>
                <a:path w="437515" h="578485">
                  <a:moveTo>
                    <a:pt x="170840" y="279412"/>
                  </a:moveTo>
                  <a:lnTo>
                    <a:pt x="162991" y="271564"/>
                  </a:lnTo>
                  <a:lnTo>
                    <a:pt x="143624" y="271564"/>
                  </a:lnTo>
                  <a:lnTo>
                    <a:pt x="135775" y="279412"/>
                  </a:lnTo>
                  <a:lnTo>
                    <a:pt x="135775" y="298767"/>
                  </a:lnTo>
                  <a:lnTo>
                    <a:pt x="143624" y="306616"/>
                  </a:lnTo>
                  <a:lnTo>
                    <a:pt x="162991" y="306616"/>
                  </a:lnTo>
                  <a:lnTo>
                    <a:pt x="170840" y="298767"/>
                  </a:lnTo>
                  <a:lnTo>
                    <a:pt x="170840" y="289090"/>
                  </a:lnTo>
                  <a:lnTo>
                    <a:pt x="170840" y="279412"/>
                  </a:lnTo>
                  <a:close/>
                </a:path>
                <a:path w="437515" h="578485">
                  <a:moveTo>
                    <a:pt x="170840" y="143624"/>
                  </a:moveTo>
                  <a:lnTo>
                    <a:pt x="162991" y="135763"/>
                  </a:lnTo>
                  <a:lnTo>
                    <a:pt x="143624" y="135763"/>
                  </a:lnTo>
                  <a:lnTo>
                    <a:pt x="135775" y="143624"/>
                  </a:lnTo>
                  <a:lnTo>
                    <a:pt x="135775" y="162979"/>
                  </a:lnTo>
                  <a:lnTo>
                    <a:pt x="143624" y="170827"/>
                  </a:lnTo>
                  <a:lnTo>
                    <a:pt x="162991" y="170827"/>
                  </a:lnTo>
                  <a:lnTo>
                    <a:pt x="170840" y="162979"/>
                  </a:lnTo>
                  <a:lnTo>
                    <a:pt x="170840" y="153301"/>
                  </a:lnTo>
                  <a:lnTo>
                    <a:pt x="170840" y="143624"/>
                  </a:lnTo>
                  <a:close/>
                </a:path>
                <a:path w="437515" h="578485">
                  <a:moveTo>
                    <a:pt x="170840" y="7848"/>
                  </a:moveTo>
                  <a:lnTo>
                    <a:pt x="162991" y="0"/>
                  </a:lnTo>
                  <a:lnTo>
                    <a:pt x="143624" y="0"/>
                  </a:lnTo>
                  <a:lnTo>
                    <a:pt x="135775" y="7848"/>
                  </a:lnTo>
                  <a:lnTo>
                    <a:pt x="135775" y="27203"/>
                  </a:lnTo>
                  <a:lnTo>
                    <a:pt x="143624" y="35052"/>
                  </a:lnTo>
                  <a:lnTo>
                    <a:pt x="162991" y="35052"/>
                  </a:lnTo>
                  <a:lnTo>
                    <a:pt x="170840" y="27203"/>
                  </a:lnTo>
                  <a:lnTo>
                    <a:pt x="170840" y="17526"/>
                  </a:lnTo>
                  <a:lnTo>
                    <a:pt x="170840" y="7848"/>
                  </a:lnTo>
                  <a:close/>
                </a:path>
                <a:path w="437515" h="578485">
                  <a:moveTo>
                    <a:pt x="301548" y="550964"/>
                  </a:moveTo>
                  <a:lnTo>
                    <a:pt x="293700" y="543115"/>
                  </a:lnTo>
                  <a:lnTo>
                    <a:pt x="274332" y="543115"/>
                  </a:lnTo>
                  <a:lnTo>
                    <a:pt x="266484" y="550964"/>
                  </a:lnTo>
                  <a:lnTo>
                    <a:pt x="266484" y="570318"/>
                  </a:lnTo>
                  <a:lnTo>
                    <a:pt x="274332" y="578167"/>
                  </a:lnTo>
                  <a:lnTo>
                    <a:pt x="293700" y="578167"/>
                  </a:lnTo>
                  <a:lnTo>
                    <a:pt x="301548" y="570318"/>
                  </a:lnTo>
                  <a:lnTo>
                    <a:pt x="301548" y="560641"/>
                  </a:lnTo>
                  <a:lnTo>
                    <a:pt x="301548" y="550964"/>
                  </a:lnTo>
                  <a:close/>
                </a:path>
                <a:path w="437515" h="578485">
                  <a:moveTo>
                    <a:pt x="301548" y="415188"/>
                  </a:moveTo>
                  <a:lnTo>
                    <a:pt x="293700" y="407327"/>
                  </a:lnTo>
                  <a:lnTo>
                    <a:pt x="274332" y="407327"/>
                  </a:lnTo>
                  <a:lnTo>
                    <a:pt x="266484" y="415188"/>
                  </a:lnTo>
                  <a:lnTo>
                    <a:pt x="266484" y="434543"/>
                  </a:lnTo>
                  <a:lnTo>
                    <a:pt x="274332" y="442391"/>
                  </a:lnTo>
                  <a:lnTo>
                    <a:pt x="293700" y="442391"/>
                  </a:lnTo>
                  <a:lnTo>
                    <a:pt x="301548" y="434543"/>
                  </a:lnTo>
                  <a:lnTo>
                    <a:pt x="301548" y="424865"/>
                  </a:lnTo>
                  <a:lnTo>
                    <a:pt x="301548" y="415188"/>
                  </a:lnTo>
                  <a:close/>
                </a:path>
                <a:path w="437515" h="578485">
                  <a:moveTo>
                    <a:pt x="301548" y="279412"/>
                  </a:moveTo>
                  <a:lnTo>
                    <a:pt x="293700" y="271564"/>
                  </a:lnTo>
                  <a:lnTo>
                    <a:pt x="274332" y="271564"/>
                  </a:lnTo>
                  <a:lnTo>
                    <a:pt x="266484" y="279412"/>
                  </a:lnTo>
                  <a:lnTo>
                    <a:pt x="266484" y="298767"/>
                  </a:lnTo>
                  <a:lnTo>
                    <a:pt x="274332" y="306616"/>
                  </a:lnTo>
                  <a:lnTo>
                    <a:pt x="293700" y="306616"/>
                  </a:lnTo>
                  <a:lnTo>
                    <a:pt x="301548" y="298767"/>
                  </a:lnTo>
                  <a:lnTo>
                    <a:pt x="301548" y="289090"/>
                  </a:lnTo>
                  <a:lnTo>
                    <a:pt x="301548" y="279412"/>
                  </a:lnTo>
                  <a:close/>
                </a:path>
                <a:path w="437515" h="578485">
                  <a:moveTo>
                    <a:pt x="301548" y="143624"/>
                  </a:moveTo>
                  <a:lnTo>
                    <a:pt x="293700" y="135763"/>
                  </a:lnTo>
                  <a:lnTo>
                    <a:pt x="274332" y="135763"/>
                  </a:lnTo>
                  <a:lnTo>
                    <a:pt x="266484" y="143624"/>
                  </a:lnTo>
                  <a:lnTo>
                    <a:pt x="266484" y="162979"/>
                  </a:lnTo>
                  <a:lnTo>
                    <a:pt x="274332" y="170827"/>
                  </a:lnTo>
                  <a:lnTo>
                    <a:pt x="293700" y="170827"/>
                  </a:lnTo>
                  <a:lnTo>
                    <a:pt x="301548" y="162979"/>
                  </a:lnTo>
                  <a:lnTo>
                    <a:pt x="301548" y="153301"/>
                  </a:lnTo>
                  <a:lnTo>
                    <a:pt x="301548" y="143624"/>
                  </a:lnTo>
                  <a:close/>
                </a:path>
                <a:path w="437515" h="578485">
                  <a:moveTo>
                    <a:pt x="301548" y="7848"/>
                  </a:moveTo>
                  <a:lnTo>
                    <a:pt x="293700" y="0"/>
                  </a:lnTo>
                  <a:lnTo>
                    <a:pt x="274332" y="0"/>
                  </a:lnTo>
                  <a:lnTo>
                    <a:pt x="266484" y="7848"/>
                  </a:lnTo>
                  <a:lnTo>
                    <a:pt x="266484" y="27203"/>
                  </a:lnTo>
                  <a:lnTo>
                    <a:pt x="274332" y="35052"/>
                  </a:lnTo>
                  <a:lnTo>
                    <a:pt x="293700" y="35052"/>
                  </a:lnTo>
                  <a:lnTo>
                    <a:pt x="301548" y="27203"/>
                  </a:lnTo>
                  <a:lnTo>
                    <a:pt x="301548" y="17526"/>
                  </a:lnTo>
                  <a:lnTo>
                    <a:pt x="301548" y="7848"/>
                  </a:lnTo>
                  <a:close/>
                </a:path>
                <a:path w="437515" h="578485">
                  <a:moveTo>
                    <a:pt x="437337" y="550964"/>
                  </a:moveTo>
                  <a:lnTo>
                    <a:pt x="429488" y="543115"/>
                  </a:lnTo>
                  <a:lnTo>
                    <a:pt x="410121" y="543115"/>
                  </a:lnTo>
                  <a:lnTo>
                    <a:pt x="402272" y="550964"/>
                  </a:lnTo>
                  <a:lnTo>
                    <a:pt x="402272" y="570318"/>
                  </a:lnTo>
                  <a:lnTo>
                    <a:pt x="410121" y="578167"/>
                  </a:lnTo>
                  <a:lnTo>
                    <a:pt x="429488" y="578167"/>
                  </a:lnTo>
                  <a:lnTo>
                    <a:pt x="437337" y="570318"/>
                  </a:lnTo>
                  <a:lnTo>
                    <a:pt x="437337" y="560641"/>
                  </a:lnTo>
                  <a:lnTo>
                    <a:pt x="437337" y="550964"/>
                  </a:lnTo>
                  <a:close/>
                </a:path>
                <a:path w="437515" h="578485">
                  <a:moveTo>
                    <a:pt x="437337" y="415188"/>
                  </a:moveTo>
                  <a:lnTo>
                    <a:pt x="429488" y="407327"/>
                  </a:lnTo>
                  <a:lnTo>
                    <a:pt x="410121" y="407327"/>
                  </a:lnTo>
                  <a:lnTo>
                    <a:pt x="402272" y="415188"/>
                  </a:lnTo>
                  <a:lnTo>
                    <a:pt x="402272" y="434543"/>
                  </a:lnTo>
                  <a:lnTo>
                    <a:pt x="410121" y="442391"/>
                  </a:lnTo>
                  <a:lnTo>
                    <a:pt x="429488" y="442391"/>
                  </a:lnTo>
                  <a:lnTo>
                    <a:pt x="437337" y="434543"/>
                  </a:lnTo>
                  <a:lnTo>
                    <a:pt x="437337" y="424865"/>
                  </a:lnTo>
                  <a:lnTo>
                    <a:pt x="437337" y="415188"/>
                  </a:lnTo>
                  <a:close/>
                </a:path>
                <a:path w="437515" h="578485">
                  <a:moveTo>
                    <a:pt x="437337" y="279412"/>
                  </a:moveTo>
                  <a:lnTo>
                    <a:pt x="429488" y="271564"/>
                  </a:lnTo>
                  <a:lnTo>
                    <a:pt x="410121" y="271564"/>
                  </a:lnTo>
                  <a:lnTo>
                    <a:pt x="402272" y="279412"/>
                  </a:lnTo>
                  <a:lnTo>
                    <a:pt x="402272" y="298767"/>
                  </a:lnTo>
                  <a:lnTo>
                    <a:pt x="410121" y="306616"/>
                  </a:lnTo>
                  <a:lnTo>
                    <a:pt x="429488" y="306616"/>
                  </a:lnTo>
                  <a:lnTo>
                    <a:pt x="437337" y="298767"/>
                  </a:lnTo>
                  <a:lnTo>
                    <a:pt x="437337" y="289090"/>
                  </a:lnTo>
                  <a:lnTo>
                    <a:pt x="437337" y="279412"/>
                  </a:lnTo>
                  <a:close/>
                </a:path>
                <a:path w="437515" h="578485">
                  <a:moveTo>
                    <a:pt x="437337" y="143624"/>
                  </a:moveTo>
                  <a:lnTo>
                    <a:pt x="429488" y="135763"/>
                  </a:lnTo>
                  <a:lnTo>
                    <a:pt x="410121" y="135763"/>
                  </a:lnTo>
                  <a:lnTo>
                    <a:pt x="402272" y="143624"/>
                  </a:lnTo>
                  <a:lnTo>
                    <a:pt x="402272" y="162979"/>
                  </a:lnTo>
                  <a:lnTo>
                    <a:pt x="410121" y="170827"/>
                  </a:lnTo>
                  <a:lnTo>
                    <a:pt x="429488" y="170827"/>
                  </a:lnTo>
                  <a:lnTo>
                    <a:pt x="437337" y="162979"/>
                  </a:lnTo>
                  <a:lnTo>
                    <a:pt x="437337" y="153301"/>
                  </a:lnTo>
                  <a:lnTo>
                    <a:pt x="437337" y="143624"/>
                  </a:lnTo>
                  <a:close/>
                </a:path>
                <a:path w="437515" h="578485">
                  <a:moveTo>
                    <a:pt x="437337" y="7848"/>
                  </a:moveTo>
                  <a:lnTo>
                    <a:pt x="429488" y="0"/>
                  </a:lnTo>
                  <a:lnTo>
                    <a:pt x="410121" y="0"/>
                  </a:lnTo>
                  <a:lnTo>
                    <a:pt x="402272" y="7848"/>
                  </a:lnTo>
                  <a:lnTo>
                    <a:pt x="402272" y="27203"/>
                  </a:lnTo>
                  <a:lnTo>
                    <a:pt x="410121" y="35052"/>
                  </a:lnTo>
                  <a:lnTo>
                    <a:pt x="429488" y="35052"/>
                  </a:lnTo>
                  <a:lnTo>
                    <a:pt x="437337" y="27203"/>
                  </a:lnTo>
                  <a:lnTo>
                    <a:pt x="437337" y="17526"/>
                  </a:lnTo>
                  <a:lnTo>
                    <a:pt x="437337" y="784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058100" y="0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5">
                  <a:moveTo>
                    <a:pt x="0" y="164005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88700" y="6203746"/>
              <a:ext cx="0" cy="1569085"/>
            </a:xfrm>
            <a:custGeom>
              <a:avLst/>
              <a:gdLst/>
              <a:ahLst/>
              <a:cxnLst/>
              <a:rect l="l" t="t" r="r" b="b"/>
              <a:pathLst>
                <a:path h="1569084">
                  <a:moveTo>
                    <a:pt x="0" y="156865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9438349" y="5586453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620052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" y="3443499"/>
              <a:ext cx="678180" cy="0"/>
            </a:xfrm>
            <a:custGeom>
              <a:avLst/>
              <a:gdLst/>
              <a:ahLst/>
              <a:cxnLst/>
              <a:rect l="l" t="t" r="r" b="b"/>
              <a:pathLst>
                <a:path w="678180">
                  <a:moveTo>
                    <a:pt x="67764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90346" y="1652739"/>
              <a:ext cx="8735695" cy="4538345"/>
            </a:xfrm>
            <a:custGeom>
              <a:avLst/>
              <a:gdLst/>
              <a:ahLst/>
              <a:cxnLst/>
              <a:rect l="l" t="t" r="r" b="b"/>
              <a:pathLst>
                <a:path w="8735695" h="4538345">
                  <a:moveTo>
                    <a:pt x="0" y="4538306"/>
                  </a:moveTo>
                  <a:lnTo>
                    <a:pt x="8735301" y="4538306"/>
                  </a:lnTo>
                  <a:lnTo>
                    <a:pt x="8735301" y="0"/>
                  </a:lnTo>
                  <a:lnTo>
                    <a:pt x="0" y="0"/>
                  </a:lnTo>
                  <a:lnTo>
                    <a:pt x="0" y="4538306"/>
                  </a:lnTo>
                  <a:close/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411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7FDB5EC2-67EF-440B-C7D5-4590A6FD2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96491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MANTENIMIENTOS DE RED A AGOSTO 2024</a:t>
            </a:r>
          </a:p>
        </p:txBody>
      </p:sp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2" name="Gráfico 1">
                <a:extLst>
                  <a:ext uri="{FF2B5EF4-FFF2-40B4-BE49-F238E27FC236}">
                    <a16:creationId xmlns:a16="http://schemas.microsoft.com/office/drawing/2014/main" id="{01FB59C3-D4F0-6AE5-9130-C36888CBD7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28647666"/>
                  </p:ext>
                </p:extLst>
              </p:nvPr>
            </p:nvGraphicFramePr>
            <p:xfrm>
              <a:off x="-122466" y="496491"/>
              <a:ext cx="3045279" cy="372291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Gráfico 1">
                <a:extLst>
                  <a:ext uri="{FF2B5EF4-FFF2-40B4-BE49-F238E27FC236}">
                    <a16:creationId xmlns:a16="http://schemas.microsoft.com/office/drawing/2014/main" id="{01FB59C3-D4F0-6AE5-9130-C36888CBD7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2466" y="496491"/>
                <a:ext cx="3045279" cy="372291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1C72FD9-2C51-9DA1-AB00-967A6E965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70981"/>
              </p:ext>
            </p:extLst>
          </p:nvPr>
        </p:nvGraphicFramePr>
        <p:xfrm>
          <a:off x="3094263" y="1450182"/>
          <a:ext cx="1828801" cy="2120210"/>
        </p:xfrm>
        <a:graphic>
          <a:graphicData uri="http://schemas.openxmlformats.org/drawingml/2006/table">
            <a:tbl>
              <a:tblPr firstRow="1" lastRow="1">
                <a:tableStyleId>{00A15C55-8517-42AA-B614-E9B94910E393}</a:tableStyleId>
              </a:tblPr>
              <a:tblGrid>
                <a:gridCol w="889908">
                  <a:extLst>
                    <a:ext uri="{9D8B030D-6E8A-4147-A177-3AD203B41FA5}">
                      <a16:colId xmlns:a16="http://schemas.microsoft.com/office/drawing/2014/main" val="2795501012"/>
                    </a:ext>
                  </a:extLst>
                </a:gridCol>
                <a:gridCol w="938893">
                  <a:extLst>
                    <a:ext uri="{9D8B030D-6E8A-4147-A177-3AD203B41FA5}">
                      <a16:colId xmlns:a16="http://schemas.microsoft.com/office/drawing/2014/main" val="1136797096"/>
                    </a:ext>
                  </a:extLst>
                </a:gridCol>
              </a:tblGrid>
              <a:tr h="247989">
                <a:tc>
                  <a:txBody>
                    <a:bodyPr/>
                    <a:lstStyle/>
                    <a:p>
                      <a:pPr algn="ctr" fontAlgn="b"/>
                      <a:r>
                        <a:rPr lang="es-MX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</a:t>
                      </a:r>
                      <a:r>
                        <a:rPr lang="es-CO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EPARTAMENTO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  <a:latin typeface="+mn-lt"/>
                        </a:rPr>
                        <a:t>TOTAL MTTO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362235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Santander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17155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Boyacá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53159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Valle del Cauca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085581"/>
                  </a:ext>
                </a:extLst>
              </a:tr>
              <a:tr h="130628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Córdoba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341428"/>
                  </a:ext>
                </a:extLst>
              </a:tr>
              <a:tr h="166733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Atlántico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549713"/>
                  </a:ext>
                </a:extLst>
              </a:tr>
              <a:tr h="155121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Cesar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024395"/>
                  </a:ext>
                </a:extLst>
              </a:tr>
              <a:tr h="163286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Bolívar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732902"/>
                  </a:ext>
                </a:extLst>
              </a:tr>
              <a:tr h="187778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Antioquia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03191"/>
                  </a:ext>
                </a:extLst>
              </a:tr>
              <a:tr h="179615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Casanare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27167"/>
                  </a:ext>
                </a:extLst>
              </a:tr>
              <a:tr h="130628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solidFill>
                            <a:srgbClr val="002060"/>
                          </a:solidFill>
                          <a:effectLst/>
                        </a:rPr>
                        <a:t>Cundinamarca</a:t>
                      </a:r>
                      <a:endParaRPr lang="es-CO" sz="9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97011"/>
                  </a:ext>
                </a:extLst>
              </a:tr>
              <a:tr h="234646"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>
                          <a:effectLst/>
                        </a:rPr>
                        <a:t>Total general</a:t>
                      </a:r>
                      <a:endParaRPr lang="es-CO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900" u="none" strike="noStrike" dirty="0">
                          <a:effectLst/>
                        </a:rPr>
                        <a:t>21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115261"/>
                  </a:ext>
                </a:extLst>
              </a:tr>
            </a:tbl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924382C6-929C-F42F-5F87-FDF13E65AB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579093"/>
              </p:ext>
            </p:extLst>
          </p:nvPr>
        </p:nvGraphicFramePr>
        <p:xfrm>
          <a:off x="5368018" y="1619311"/>
          <a:ext cx="3584121" cy="190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518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38789" y="1872353"/>
            <a:ext cx="5660346" cy="1932344"/>
          </a:xfrm>
          <a:prstGeom prst="rect">
            <a:avLst/>
          </a:prstGeom>
        </p:spPr>
        <p:txBody>
          <a:bodyPr spcFirstLastPara="1" vert="horz" wrap="square" lIns="0" tIns="8402" rIns="0" bIns="0" rtlCol="0" anchor="t" anchorCtr="0">
            <a:spAutoFit/>
          </a:bodyPr>
          <a:lstStyle/>
          <a:p>
            <a:pPr marL="59381" indent="0" algn="ctr">
              <a:spcBef>
                <a:spcPts val="66"/>
              </a:spcBef>
              <a:buNone/>
            </a:pPr>
            <a:r>
              <a:rPr lang="es-CO" sz="5399" spc="-476" dirty="0"/>
              <a:t>INDICADORES 2024</a:t>
            </a:r>
          </a:p>
        </p:txBody>
      </p:sp>
      <p:sp>
        <p:nvSpPr>
          <p:cNvPr id="13" name="object 13"/>
          <p:cNvSpPr/>
          <p:nvPr/>
        </p:nvSpPr>
        <p:spPr>
          <a:xfrm>
            <a:off x="7113369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3198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13369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3198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3369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3198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13369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03198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3369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03198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13369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03198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3369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3198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13369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03198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37060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26891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37060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26891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37060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26891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37060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26891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37060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26891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37060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891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37060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26891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37060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26891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05093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05093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15263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15263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25435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25435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53560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3560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74581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74581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4752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984752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9491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9491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44577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4577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55946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55946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66115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66115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805093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805093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715263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15263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625435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625435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53560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53560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4581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074581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984752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984752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89491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89491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4577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44577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355946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55946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66115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66115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44722" y="670"/>
            <a:ext cx="6654561" cy="5142161"/>
            <a:chOff x="3" y="0"/>
            <a:chExt cx="10058400" cy="7772400"/>
          </a:xfrm>
        </p:grpSpPr>
        <p:sp>
          <p:nvSpPr>
            <p:cNvPr id="86" name="object 86"/>
            <p:cNvSpPr/>
            <p:nvPr/>
          </p:nvSpPr>
          <p:spPr>
            <a:xfrm>
              <a:off x="8603996" y="1685632"/>
              <a:ext cx="437515" cy="578485"/>
            </a:xfrm>
            <a:custGeom>
              <a:avLst/>
              <a:gdLst/>
              <a:ahLst/>
              <a:cxnLst/>
              <a:rect l="l" t="t" r="r" b="b"/>
              <a:pathLst>
                <a:path w="437515" h="578485">
                  <a:moveTo>
                    <a:pt x="35064" y="550964"/>
                  </a:moveTo>
                  <a:lnTo>
                    <a:pt x="27216" y="543115"/>
                  </a:lnTo>
                  <a:lnTo>
                    <a:pt x="7848" y="543115"/>
                  </a:lnTo>
                  <a:lnTo>
                    <a:pt x="0" y="550964"/>
                  </a:lnTo>
                  <a:lnTo>
                    <a:pt x="0" y="570318"/>
                  </a:lnTo>
                  <a:lnTo>
                    <a:pt x="7848" y="578167"/>
                  </a:lnTo>
                  <a:lnTo>
                    <a:pt x="27216" y="578167"/>
                  </a:lnTo>
                  <a:lnTo>
                    <a:pt x="35064" y="570318"/>
                  </a:lnTo>
                  <a:lnTo>
                    <a:pt x="35064" y="560641"/>
                  </a:lnTo>
                  <a:lnTo>
                    <a:pt x="35064" y="550964"/>
                  </a:lnTo>
                  <a:close/>
                </a:path>
                <a:path w="437515" h="578485">
                  <a:moveTo>
                    <a:pt x="35064" y="415188"/>
                  </a:moveTo>
                  <a:lnTo>
                    <a:pt x="27216" y="407327"/>
                  </a:lnTo>
                  <a:lnTo>
                    <a:pt x="7848" y="407327"/>
                  </a:lnTo>
                  <a:lnTo>
                    <a:pt x="0" y="415188"/>
                  </a:lnTo>
                  <a:lnTo>
                    <a:pt x="0" y="434543"/>
                  </a:lnTo>
                  <a:lnTo>
                    <a:pt x="7848" y="442391"/>
                  </a:lnTo>
                  <a:lnTo>
                    <a:pt x="27216" y="442391"/>
                  </a:lnTo>
                  <a:lnTo>
                    <a:pt x="35064" y="434543"/>
                  </a:lnTo>
                  <a:lnTo>
                    <a:pt x="35064" y="424865"/>
                  </a:lnTo>
                  <a:lnTo>
                    <a:pt x="35064" y="415188"/>
                  </a:lnTo>
                  <a:close/>
                </a:path>
                <a:path w="437515" h="578485">
                  <a:moveTo>
                    <a:pt x="35064" y="279412"/>
                  </a:moveTo>
                  <a:lnTo>
                    <a:pt x="27216" y="271564"/>
                  </a:lnTo>
                  <a:lnTo>
                    <a:pt x="7848" y="271564"/>
                  </a:lnTo>
                  <a:lnTo>
                    <a:pt x="0" y="279412"/>
                  </a:lnTo>
                  <a:lnTo>
                    <a:pt x="0" y="298767"/>
                  </a:lnTo>
                  <a:lnTo>
                    <a:pt x="7848" y="306616"/>
                  </a:lnTo>
                  <a:lnTo>
                    <a:pt x="27216" y="306616"/>
                  </a:lnTo>
                  <a:lnTo>
                    <a:pt x="35064" y="298767"/>
                  </a:lnTo>
                  <a:lnTo>
                    <a:pt x="35064" y="289090"/>
                  </a:lnTo>
                  <a:lnTo>
                    <a:pt x="35064" y="279412"/>
                  </a:lnTo>
                  <a:close/>
                </a:path>
                <a:path w="437515" h="578485">
                  <a:moveTo>
                    <a:pt x="35064" y="143624"/>
                  </a:moveTo>
                  <a:lnTo>
                    <a:pt x="27216" y="135763"/>
                  </a:lnTo>
                  <a:lnTo>
                    <a:pt x="7848" y="135763"/>
                  </a:lnTo>
                  <a:lnTo>
                    <a:pt x="0" y="143624"/>
                  </a:lnTo>
                  <a:lnTo>
                    <a:pt x="0" y="162979"/>
                  </a:lnTo>
                  <a:lnTo>
                    <a:pt x="7848" y="170827"/>
                  </a:lnTo>
                  <a:lnTo>
                    <a:pt x="27216" y="170827"/>
                  </a:lnTo>
                  <a:lnTo>
                    <a:pt x="35064" y="162979"/>
                  </a:lnTo>
                  <a:lnTo>
                    <a:pt x="35064" y="153301"/>
                  </a:lnTo>
                  <a:lnTo>
                    <a:pt x="35064" y="143624"/>
                  </a:lnTo>
                  <a:close/>
                </a:path>
                <a:path w="437515" h="578485">
                  <a:moveTo>
                    <a:pt x="35064" y="7848"/>
                  </a:moveTo>
                  <a:lnTo>
                    <a:pt x="27216" y="0"/>
                  </a:lnTo>
                  <a:lnTo>
                    <a:pt x="7848" y="0"/>
                  </a:lnTo>
                  <a:lnTo>
                    <a:pt x="0" y="7848"/>
                  </a:lnTo>
                  <a:lnTo>
                    <a:pt x="0" y="27203"/>
                  </a:lnTo>
                  <a:lnTo>
                    <a:pt x="7848" y="35052"/>
                  </a:lnTo>
                  <a:lnTo>
                    <a:pt x="27216" y="35052"/>
                  </a:lnTo>
                  <a:lnTo>
                    <a:pt x="35064" y="27203"/>
                  </a:lnTo>
                  <a:lnTo>
                    <a:pt x="35064" y="17526"/>
                  </a:lnTo>
                  <a:lnTo>
                    <a:pt x="35064" y="7848"/>
                  </a:lnTo>
                  <a:close/>
                </a:path>
                <a:path w="437515" h="578485">
                  <a:moveTo>
                    <a:pt x="170840" y="550964"/>
                  </a:moveTo>
                  <a:lnTo>
                    <a:pt x="162991" y="543115"/>
                  </a:lnTo>
                  <a:lnTo>
                    <a:pt x="143624" y="543115"/>
                  </a:lnTo>
                  <a:lnTo>
                    <a:pt x="135775" y="550964"/>
                  </a:lnTo>
                  <a:lnTo>
                    <a:pt x="135775" y="570318"/>
                  </a:lnTo>
                  <a:lnTo>
                    <a:pt x="143624" y="578167"/>
                  </a:lnTo>
                  <a:lnTo>
                    <a:pt x="162991" y="578167"/>
                  </a:lnTo>
                  <a:lnTo>
                    <a:pt x="170840" y="570318"/>
                  </a:lnTo>
                  <a:lnTo>
                    <a:pt x="170840" y="560641"/>
                  </a:lnTo>
                  <a:lnTo>
                    <a:pt x="170840" y="550964"/>
                  </a:lnTo>
                  <a:close/>
                </a:path>
                <a:path w="437515" h="578485">
                  <a:moveTo>
                    <a:pt x="170840" y="415188"/>
                  </a:moveTo>
                  <a:lnTo>
                    <a:pt x="162991" y="407327"/>
                  </a:lnTo>
                  <a:lnTo>
                    <a:pt x="143624" y="407327"/>
                  </a:lnTo>
                  <a:lnTo>
                    <a:pt x="135775" y="415188"/>
                  </a:lnTo>
                  <a:lnTo>
                    <a:pt x="135775" y="434543"/>
                  </a:lnTo>
                  <a:lnTo>
                    <a:pt x="143624" y="442391"/>
                  </a:lnTo>
                  <a:lnTo>
                    <a:pt x="162991" y="442391"/>
                  </a:lnTo>
                  <a:lnTo>
                    <a:pt x="170840" y="434543"/>
                  </a:lnTo>
                  <a:lnTo>
                    <a:pt x="170840" y="424865"/>
                  </a:lnTo>
                  <a:lnTo>
                    <a:pt x="170840" y="415188"/>
                  </a:lnTo>
                  <a:close/>
                </a:path>
                <a:path w="437515" h="578485">
                  <a:moveTo>
                    <a:pt x="170840" y="279412"/>
                  </a:moveTo>
                  <a:lnTo>
                    <a:pt x="162991" y="271564"/>
                  </a:lnTo>
                  <a:lnTo>
                    <a:pt x="143624" y="271564"/>
                  </a:lnTo>
                  <a:lnTo>
                    <a:pt x="135775" y="279412"/>
                  </a:lnTo>
                  <a:lnTo>
                    <a:pt x="135775" y="298767"/>
                  </a:lnTo>
                  <a:lnTo>
                    <a:pt x="143624" y="306616"/>
                  </a:lnTo>
                  <a:lnTo>
                    <a:pt x="162991" y="306616"/>
                  </a:lnTo>
                  <a:lnTo>
                    <a:pt x="170840" y="298767"/>
                  </a:lnTo>
                  <a:lnTo>
                    <a:pt x="170840" y="289090"/>
                  </a:lnTo>
                  <a:lnTo>
                    <a:pt x="170840" y="279412"/>
                  </a:lnTo>
                  <a:close/>
                </a:path>
                <a:path w="437515" h="578485">
                  <a:moveTo>
                    <a:pt x="170840" y="143624"/>
                  </a:moveTo>
                  <a:lnTo>
                    <a:pt x="162991" y="135763"/>
                  </a:lnTo>
                  <a:lnTo>
                    <a:pt x="143624" y="135763"/>
                  </a:lnTo>
                  <a:lnTo>
                    <a:pt x="135775" y="143624"/>
                  </a:lnTo>
                  <a:lnTo>
                    <a:pt x="135775" y="162979"/>
                  </a:lnTo>
                  <a:lnTo>
                    <a:pt x="143624" y="170827"/>
                  </a:lnTo>
                  <a:lnTo>
                    <a:pt x="162991" y="170827"/>
                  </a:lnTo>
                  <a:lnTo>
                    <a:pt x="170840" y="162979"/>
                  </a:lnTo>
                  <a:lnTo>
                    <a:pt x="170840" y="153301"/>
                  </a:lnTo>
                  <a:lnTo>
                    <a:pt x="170840" y="143624"/>
                  </a:lnTo>
                  <a:close/>
                </a:path>
                <a:path w="437515" h="578485">
                  <a:moveTo>
                    <a:pt x="170840" y="7848"/>
                  </a:moveTo>
                  <a:lnTo>
                    <a:pt x="162991" y="0"/>
                  </a:lnTo>
                  <a:lnTo>
                    <a:pt x="143624" y="0"/>
                  </a:lnTo>
                  <a:lnTo>
                    <a:pt x="135775" y="7848"/>
                  </a:lnTo>
                  <a:lnTo>
                    <a:pt x="135775" y="27203"/>
                  </a:lnTo>
                  <a:lnTo>
                    <a:pt x="143624" y="35052"/>
                  </a:lnTo>
                  <a:lnTo>
                    <a:pt x="162991" y="35052"/>
                  </a:lnTo>
                  <a:lnTo>
                    <a:pt x="170840" y="27203"/>
                  </a:lnTo>
                  <a:lnTo>
                    <a:pt x="170840" y="17526"/>
                  </a:lnTo>
                  <a:lnTo>
                    <a:pt x="170840" y="7848"/>
                  </a:lnTo>
                  <a:close/>
                </a:path>
                <a:path w="437515" h="578485">
                  <a:moveTo>
                    <a:pt x="301548" y="550964"/>
                  </a:moveTo>
                  <a:lnTo>
                    <a:pt x="293700" y="543115"/>
                  </a:lnTo>
                  <a:lnTo>
                    <a:pt x="274332" y="543115"/>
                  </a:lnTo>
                  <a:lnTo>
                    <a:pt x="266484" y="550964"/>
                  </a:lnTo>
                  <a:lnTo>
                    <a:pt x="266484" y="570318"/>
                  </a:lnTo>
                  <a:lnTo>
                    <a:pt x="274332" y="578167"/>
                  </a:lnTo>
                  <a:lnTo>
                    <a:pt x="293700" y="578167"/>
                  </a:lnTo>
                  <a:lnTo>
                    <a:pt x="301548" y="570318"/>
                  </a:lnTo>
                  <a:lnTo>
                    <a:pt x="301548" y="560641"/>
                  </a:lnTo>
                  <a:lnTo>
                    <a:pt x="301548" y="550964"/>
                  </a:lnTo>
                  <a:close/>
                </a:path>
                <a:path w="437515" h="578485">
                  <a:moveTo>
                    <a:pt x="301548" y="415188"/>
                  </a:moveTo>
                  <a:lnTo>
                    <a:pt x="293700" y="407327"/>
                  </a:lnTo>
                  <a:lnTo>
                    <a:pt x="274332" y="407327"/>
                  </a:lnTo>
                  <a:lnTo>
                    <a:pt x="266484" y="415188"/>
                  </a:lnTo>
                  <a:lnTo>
                    <a:pt x="266484" y="434543"/>
                  </a:lnTo>
                  <a:lnTo>
                    <a:pt x="274332" y="442391"/>
                  </a:lnTo>
                  <a:lnTo>
                    <a:pt x="293700" y="442391"/>
                  </a:lnTo>
                  <a:lnTo>
                    <a:pt x="301548" y="434543"/>
                  </a:lnTo>
                  <a:lnTo>
                    <a:pt x="301548" y="424865"/>
                  </a:lnTo>
                  <a:lnTo>
                    <a:pt x="301548" y="415188"/>
                  </a:lnTo>
                  <a:close/>
                </a:path>
                <a:path w="437515" h="578485">
                  <a:moveTo>
                    <a:pt x="301548" y="279412"/>
                  </a:moveTo>
                  <a:lnTo>
                    <a:pt x="293700" y="271564"/>
                  </a:lnTo>
                  <a:lnTo>
                    <a:pt x="274332" y="271564"/>
                  </a:lnTo>
                  <a:lnTo>
                    <a:pt x="266484" y="279412"/>
                  </a:lnTo>
                  <a:lnTo>
                    <a:pt x="266484" y="298767"/>
                  </a:lnTo>
                  <a:lnTo>
                    <a:pt x="274332" y="306616"/>
                  </a:lnTo>
                  <a:lnTo>
                    <a:pt x="293700" y="306616"/>
                  </a:lnTo>
                  <a:lnTo>
                    <a:pt x="301548" y="298767"/>
                  </a:lnTo>
                  <a:lnTo>
                    <a:pt x="301548" y="289090"/>
                  </a:lnTo>
                  <a:lnTo>
                    <a:pt x="301548" y="279412"/>
                  </a:lnTo>
                  <a:close/>
                </a:path>
                <a:path w="437515" h="578485">
                  <a:moveTo>
                    <a:pt x="301548" y="143624"/>
                  </a:moveTo>
                  <a:lnTo>
                    <a:pt x="293700" y="135763"/>
                  </a:lnTo>
                  <a:lnTo>
                    <a:pt x="274332" y="135763"/>
                  </a:lnTo>
                  <a:lnTo>
                    <a:pt x="266484" y="143624"/>
                  </a:lnTo>
                  <a:lnTo>
                    <a:pt x="266484" y="162979"/>
                  </a:lnTo>
                  <a:lnTo>
                    <a:pt x="274332" y="170827"/>
                  </a:lnTo>
                  <a:lnTo>
                    <a:pt x="293700" y="170827"/>
                  </a:lnTo>
                  <a:lnTo>
                    <a:pt x="301548" y="162979"/>
                  </a:lnTo>
                  <a:lnTo>
                    <a:pt x="301548" y="153301"/>
                  </a:lnTo>
                  <a:lnTo>
                    <a:pt x="301548" y="143624"/>
                  </a:lnTo>
                  <a:close/>
                </a:path>
                <a:path w="437515" h="578485">
                  <a:moveTo>
                    <a:pt x="301548" y="7848"/>
                  </a:moveTo>
                  <a:lnTo>
                    <a:pt x="293700" y="0"/>
                  </a:lnTo>
                  <a:lnTo>
                    <a:pt x="274332" y="0"/>
                  </a:lnTo>
                  <a:lnTo>
                    <a:pt x="266484" y="7848"/>
                  </a:lnTo>
                  <a:lnTo>
                    <a:pt x="266484" y="27203"/>
                  </a:lnTo>
                  <a:lnTo>
                    <a:pt x="274332" y="35052"/>
                  </a:lnTo>
                  <a:lnTo>
                    <a:pt x="293700" y="35052"/>
                  </a:lnTo>
                  <a:lnTo>
                    <a:pt x="301548" y="27203"/>
                  </a:lnTo>
                  <a:lnTo>
                    <a:pt x="301548" y="17526"/>
                  </a:lnTo>
                  <a:lnTo>
                    <a:pt x="301548" y="7848"/>
                  </a:lnTo>
                  <a:close/>
                </a:path>
                <a:path w="437515" h="578485">
                  <a:moveTo>
                    <a:pt x="437337" y="550964"/>
                  </a:moveTo>
                  <a:lnTo>
                    <a:pt x="429488" y="543115"/>
                  </a:lnTo>
                  <a:lnTo>
                    <a:pt x="410121" y="543115"/>
                  </a:lnTo>
                  <a:lnTo>
                    <a:pt x="402272" y="550964"/>
                  </a:lnTo>
                  <a:lnTo>
                    <a:pt x="402272" y="570318"/>
                  </a:lnTo>
                  <a:lnTo>
                    <a:pt x="410121" y="578167"/>
                  </a:lnTo>
                  <a:lnTo>
                    <a:pt x="429488" y="578167"/>
                  </a:lnTo>
                  <a:lnTo>
                    <a:pt x="437337" y="570318"/>
                  </a:lnTo>
                  <a:lnTo>
                    <a:pt x="437337" y="560641"/>
                  </a:lnTo>
                  <a:lnTo>
                    <a:pt x="437337" y="550964"/>
                  </a:lnTo>
                  <a:close/>
                </a:path>
                <a:path w="437515" h="578485">
                  <a:moveTo>
                    <a:pt x="437337" y="415188"/>
                  </a:moveTo>
                  <a:lnTo>
                    <a:pt x="429488" y="407327"/>
                  </a:lnTo>
                  <a:lnTo>
                    <a:pt x="410121" y="407327"/>
                  </a:lnTo>
                  <a:lnTo>
                    <a:pt x="402272" y="415188"/>
                  </a:lnTo>
                  <a:lnTo>
                    <a:pt x="402272" y="434543"/>
                  </a:lnTo>
                  <a:lnTo>
                    <a:pt x="410121" y="442391"/>
                  </a:lnTo>
                  <a:lnTo>
                    <a:pt x="429488" y="442391"/>
                  </a:lnTo>
                  <a:lnTo>
                    <a:pt x="437337" y="434543"/>
                  </a:lnTo>
                  <a:lnTo>
                    <a:pt x="437337" y="424865"/>
                  </a:lnTo>
                  <a:lnTo>
                    <a:pt x="437337" y="415188"/>
                  </a:lnTo>
                  <a:close/>
                </a:path>
                <a:path w="437515" h="578485">
                  <a:moveTo>
                    <a:pt x="437337" y="279412"/>
                  </a:moveTo>
                  <a:lnTo>
                    <a:pt x="429488" y="271564"/>
                  </a:lnTo>
                  <a:lnTo>
                    <a:pt x="410121" y="271564"/>
                  </a:lnTo>
                  <a:lnTo>
                    <a:pt x="402272" y="279412"/>
                  </a:lnTo>
                  <a:lnTo>
                    <a:pt x="402272" y="298767"/>
                  </a:lnTo>
                  <a:lnTo>
                    <a:pt x="410121" y="306616"/>
                  </a:lnTo>
                  <a:lnTo>
                    <a:pt x="429488" y="306616"/>
                  </a:lnTo>
                  <a:lnTo>
                    <a:pt x="437337" y="298767"/>
                  </a:lnTo>
                  <a:lnTo>
                    <a:pt x="437337" y="289090"/>
                  </a:lnTo>
                  <a:lnTo>
                    <a:pt x="437337" y="279412"/>
                  </a:lnTo>
                  <a:close/>
                </a:path>
                <a:path w="437515" h="578485">
                  <a:moveTo>
                    <a:pt x="437337" y="143624"/>
                  </a:moveTo>
                  <a:lnTo>
                    <a:pt x="429488" y="135763"/>
                  </a:lnTo>
                  <a:lnTo>
                    <a:pt x="410121" y="135763"/>
                  </a:lnTo>
                  <a:lnTo>
                    <a:pt x="402272" y="143624"/>
                  </a:lnTo>
                  <a:lnTo>
                    <a:pt x="402272" y="162979"/>
                  </a:lnTo>
                  <a:lnTo>
                    <a:pt x="410121" y="170827"/>
                  </a:lnTo>
                  <a:lnTo>
                    <a:pt x="429488" y="170827"/>
                  </a:lnTo>
                  <a:lnTo>
                    <a:pt x="437337" y="162979"/>
                  </a:lnTo>
                  <a:lnTo>
                    <a:pt x="437337" y="153301"/>
                  </a:lnTo>
                  <a:lnTo>
                    <a:pt x="437337" y="143624"/>
                  </a:lnTo>
                  <a:close/>
                </a:path>
                <a:path w="437515" h="578485">
                  <a:moveTo>
                    <a:pt x="437337" y="7848"/>
                  </a:moveTo>
                  <a:lnTo>
                    <a:pt x="429488" y="0"/>
                  </a:lnTo>
                  <a:lnTo>
                    <a:pt x="410121" y="0"/>
                  </a:lnTo>
                  <a:lnTo>
                    <a:pt x="402272" y="7848"/>
                  </a:lnTo>
                  <a:lnTo>
                    <a:pt x="402272" y="27203"/>
                  </a:lnTo>
                  <a:lnTo>
                    <a:pt x="410121" y="35052"/>
                  </a:lnTo>
                  <a:lnTo>
                    <a:pt x="429488" y="35052"/>
                  </a:lnTo>
                  <a:lnTo>
                    <a:pt x="437337" y="27203"/>
                  </a:lnTo>
                  <a:lnTo>
                    <a:pt x="437337" y="17526"/>
                  </a:lnTo>
                  <a:lnTo>
                    <a:pt x="437337" y="784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058100" y="0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5">
                  <a:moveTo>
                    <a:pt x="0" y="164005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88700" y="6203746"/>
              <a:ext cx="0" cy="1569085"/>
            </a:xfrm>
            <a:custGeom>
              <a:avLst/>
              <a:gdLst/>
              <a:ahLst/>
              <a:cxnLst/>
              <a:rect l="l" t="t" r="r" b="b"/>
              <a:pathLst>
                <a:path h="1569084">
                  <a:moveTo>
                    <a:pt x="0" y="156865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9438349" y="5586453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620052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" y="3443499"/>
              <a:ext cx="678180" cy="0"/>
            </a:xfrm>
            <a:custGeom>
              <a:avLst/>
              <a:gdLst/>
              <a:ahLst/>
              <a:cxnLst/>
              <a:rect l="l" t="t" r="r" b="b"/>
              <a:pathLst>
                <a:path w="678180">
                  <a:moveTo>
                    <a:pt x="67764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90346" y="1652739"/>
              <a:ext cx="8735695" cy="4538345"/>
            </a:xfrm>
            <a:custGeom>
              <a:avLst/>
              <a:gdLst/>
              <a:ahLst/>
              <a:cxnLst/>
              <a:rect l="l" t="t" r="r" b="b"/>
              <a:pathLst>
                <a:path w="8735695" h="4538345">
                  <a:moveTo>
                    <a:pt x="0" y="4538306"/>
                  </a:moveTo>
                  <a:lnTo>
                    <a:pt x="8735301" y="4538306"/>
                  </a:lnTo>
                  <a:lnTo>
                    <a:pt x="8735301" y="0"/>
                  </a:lnTo>
                  <a:lnTo>
                    <a:pt x="0" y="0"/>
                  </a:lnTo>
                  <a:lnTo>
                    <a:pt x="0" y="4538306"/>
                  </a:lnTo>
                  <a:close/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45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">
            <a:extLst>
              <a:ext uri="{FF2B5EF4-FFF2-40B4-BE49-F238E27FC236}">
                <a16:creationId xmlns:a16="http://schemas.microsoft.com/office/drawing/2014/main" id="{188DC22B-73C5-E122-9BDA-2BEA32C74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9144000" cy="661253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INDICADORES 2024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E931DA2-C745-78D2-DFB2-152D90E84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37574"/>
              </p:ext>
            </p:extLst>
          </p:nvPr>
        </p:nvGraphicFramePr>
        <p:xfrm>
          <a:off x="1369593" y="1036864"/>
          <a:ext cx="7186578" cy="30992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859257">
                  <a:extLst>
                    <a:ext uri="{9D8B030D-6E8A-4147-A177-3AD203B41FA5}">
                      <a16:colId xmlns:a16="http://schemas.microsoft.com/office/drawing/2014/main" val="3338212843"/>
                    </a:ext>
                  </a:extLst>
                </a:gridCol>
                <a:gridCol w="1684924">
                  <a:extLst>
                    <a:ext uri="{9D8B030D-6E8A-4147-A177-3AD203B41FA5}">
                      <a16:colId xmlns:a16="http://schemas.microsoft.com/office/drawing/2014/main" val="3528254968"/>
                    </a:ext>
                  </a:extLst>
                </a:gridCol>
                <a:gridCol w="594181">
                  <a:extLst>
                    <a:ext uri="{9D8B030D-6E8A-4147-A177-3AD203B41FA5}">
                      <a16:colId xmlns:a16="http://schemas.microsoft.com/office/drawing/2014/main" val="3371510296"/>
                    </a:ext>
                  </a:extLst>
                </a:gridCol>
                <a:gridCol w="424266">
                  <a:extLst>
                    <a:ext uri="{9D8B030D-6E8A-4147-A177-3AD203B41FA5}">
                      <a16:colId xmlns:a16="http://schemas.microsoft.com/office/drawing/2014/main" val="485714608"/>
                    </a:ext>
                  </a:extLst>
                </a:gridCol>
                <a:gridCol w="490833">
                  <a:extLst>
                    <a:ext uri="{9D8B030D-6E8A-4147-A177-3AD203B41FA5}">
                      <a16:colId xmlns:a16="http://schemas.microsoft.com/office/drawing/2014/main" val="38508105"/>
                    </a:ext>
                  </a:extLst>
                </a:gridCol>
                <a:gridCol w="446336">
                  <a:extLst>
                    <a:ext uri="{9D8B030D-6E8A-4147-A177-3AD203B41FA5}">
                      <a16:colId xmlns:a16="http://schemas.microsoft.com/office/drawing/2014/main" val="4210527594"/>
                    </a:ext>
                  </a:extLst>
                </a:gridCol>
                <a:gridCol w="421811">
                  <a:extLst>
                    <a:ext uri="{9D8B030D-6E8A-4147-A177-3AD203B41FA5}">
                      <a16:colId xmlns:a16="http://schemas.microsoft.com/office/drawing/2014/main" val="3891833782"/>
                    </a:ext>
                  </a:extLst>
                </a:gridCol>
                <a:gridCol w="452994">
                  <a:extLst>
                    <a:ext uri="{9D8B030D-6E8A-4147-A177-3AD203B41FA5}">
                      <a16:colId xmlns:a16="http://schemas.microsoft.com/office/drawing/2014/main" val="2465623306"/>
                    </a:ext>
                  </a:extLst>
                </a:gridCol>
                <a:gridCol w="452994">
                  <a:extLst>
                    <a:ext uri="{9D8B030D-6E8A-4147-A177-3AD203B41FA5}">
                      <a16:colId xmlns:a16="http://schemas.microsoft.com/office/drawing/2014/main" val="1509694634"/>
                    </a:ext>
                  </a:extLst>
                </a:gridCol>
                <a:gridCol w="452994">
                  <a:extLst>
                    <a:ext uri="{9D8B030D-6E8A-4147-A177-3AD203B41FA5}">
                      <a16:colId xmlns:a16="http://schemas.microsoft.com/office/drawing/2014/main" val="1801069662"/>
                    </a:ext>
                  </a:extLst>
                </a:gridCol>
                <a:gridCol w="452994">
                  <a:extLst>
                    <a:ext uri="{9D8B030D-6E8A-4147-A177-3AD203B41FA5}">
                      <a16:colId xmlns:a16="http://schemas.microsoft.com/office/drawing/2014/main" val="2278319659"/>
                    </a:ext>
                  </a:extLst>
                </a:gridCol>
                <a:gridCol w="452994">
                  <a:extLst>
                    <a:ext uri="{9D8B030D-6E8A-4147-A177-3AD203B41FA5}">
                      <a16:colId xmlns:a16="http://schemas.microsoft.com/office/drawing/2014/main" val="209560049"/>
                    </a:ext>
                  </a:extLst>
                </a:gridCol>
              </a:tblGrid>
              <a:tr h="321005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MEDIDA INDICADOR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 INDICADOR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ENERO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FEBRERO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MARZO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ABRIL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MAYO</a:t>
                      </a:r>
                      <a:endParaRPr lang="es-419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JUNIO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JULIO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AGOSTO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AGOSTO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869358"/>
                  </a:ext>
                </a:extLst>
              </a:tr>
              <a:tr h="531869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Quejas y Reclamos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Número de Quejas y Reclamos radicadas/Número de atenciones en el mes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 que no superen el 5% 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426298"/>
                  </a:ext>
                </a:extLst>
              </a:tr>
              <a:tr h="422811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Acompañamiento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Número de acompañamientos realizados / Número de acompañamientos solicitados.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 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273810"/>
                  </a:ext>
                </a:extLst>
              </a:tr>
              <a:tr h="561606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RLP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Número de casos RLP SI notificados para acompañamiento / Número de casos RLP SI EXITOSOS.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 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56,%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66,7%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854996"/>
                  </a:ext>
                </a:extLst>
              </a:tr>
              <a:tr h="561606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Visitas mantenimiento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Número de visitas efectivas de mantenimiento de red realizadas en el mes / número de visitas programadas en el mes.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 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86627"/>
                  </a:ext>
                </a:extLst>
              </a:tr>
              <a:tr h="700401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Informes</a:t>
                      </a:r>
                      <a:endParaRPr lang="es-419" sz="9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Cumplimiento de envío de informes mensual (primer día hábil del mes) y cada vez que ocurra un evento (inmediato al terminar la atención).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 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900" b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s-419" sz="9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  <a:endParaRPr lang="es-419" sz="900" b="0" i="0" u="none" strike="noStrike" cap="non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419" sz="9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776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E8D1DC-C430-8BA9-8F94-AE1F13C6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" y="1017"/>
            <a:ext cx="9141619" cy="1402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7CA035D-80D7-93A3-6086-29758DACFBE3}"/>
              </a:ext>
            </a:extLst>
          </p:cNvPr>
          <p:cNvSpPr txBox="1"/>
          <p:nvPr/>
        </p:nvSpPr>
        <p:spPr>
          <a:xfrm>
            <a:off x="1552143" y="1821765"/>
            <a:ext cx="323837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175" b="1">
                <a:solidFill>
                  <a:srgbClr val="1A9DD9"/>
                </a:solidFill>
                <a:latin typeface="+mj-lt"/>
              </a:rPr>
              <a:t>GRACIAS</a:t>
            </a:r>
            <a:endParaRPr lang="es-CO" sz="5175" b="1">
              <a:solidFill>
                <a:srgbClr val="1A9DD9"/>
              </a:solidFill>
              <a:latin typeface="+mj-lt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7E65C88-4F07-6735-D458-404263D70832}"/>
              </a:ext>
            </a:extLst>
          </p:cNvPr>
          <p:cNvSpPr/>
          <p:nvPr/>
        </p:nvSpPr>
        <p:spPr>
          <a:xfrm>
            <a:off x="1191" y="4512237"/>
            <a:ext cx="9141619" cy="631263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29AFFA-F33B-BD96-C718-2E6BD9B1A331}"/>
              </a:ext>
            </a:extLst>
          </p:cNvPr>
          <p:cNvSpPr txBox="1"/>
          <p:nvPr/>
        </p:nvSpPr>
        <p:spPr>
          <a:xfrm>
            <a:off x="3486319" y="4707994"/>
            <a:ext cx="1018227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25">
                <a:solidFill>
                  <a:schemeClr val="bg1"/>
                </a:solidFill>
                <a:latin typeface="+mj-lt"/>
              </a:rPr>
              <a:t>www.SACSconsultores.com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75AF1CB-E2B9-FA7F-9C8E-B4198C31A682}"/>
              </a:ext>
            </a:extLst>
          </p:cNvPr>
          <p:cNvSpPr/>
          <p:nvPr/>
        </p:nvSpPr>
        <p:spPr>
          <a:xfrm>
            <a:off x="1191" y="0"/>
            <a:ext cx="9141619" cy="140280"/>
          </a:xfrm>
          <a:prstGeom prst="rect">
            <a:avLst/>
          </a:prstGeom>
          <a:solidFill>
            <a:srgbClr val="1A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25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3300AC0-F589-28F0-AB71-94131D03AD35}"/>
              </a:ext>
            </a:extLst>
          </p:cNvPr>
          <p:cNvCxnSpPr/>
          <p:nvPr/>
        </p:nvCxnSpPr>
        <p:spPr>
          <a:xfrm>
            <a:off x="4833093" y="1821764"/>
            <a:ext cx="0" cy="830997"/>
          </a:xfrm>
          <a:prstGeom prst="line">
            <a:avLst/>
          </a:prstGeom>
          <a:ln w="76200">
            <a:solidFill>
              <a:srgbClr val="171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áfico 19">
            <a:extLst>
              <a:ext uri="{FF2B5EF4-FFF2-40B4-BE49-F238E27FC236}">
                <a16:creationId xmlns:a16="http://schemas.microsoft.com/office/drawing/2014/main" id="{DAD234F9-7F5D-C56D-D24B-27C82CF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839" y="1989534"/>
            <a:ext cx="2028518" cy="6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4594"/>
            <a:ext cx="9144000" cy="551586"/>
          </a:xfrm>
          <a:solidFill>
            <a:srgbClr val="1A9DD9"/>
          </a:solidFill>
        </p:spPr>
        <p:txBody>
          <a:bodyPr>
            <a:noAutofit/>
          </a:bodyPr>
          <a:lstStyle/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FLUJO DE ATENCIÓN PROGRAMA AMEEC - SACS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9595E97-6B69-7C7B-EAE5-1B5D8FACA82B}"/>
              </a:ext>
            </a:extLst>
          </p:cNvPr>
          <p:cNvGrpSpPr/>
          <p:nvPr/>
        </p:nvGrpSpPr>
        <p:grpSpPr>
          <a:xfrm>
            <a:off x="505935" y="1413734"/>
            <a:ext cx="8132130" cy="2316032"/>
            <a:chOff x="560144" y="1638499"/>
            <a:chExt cx="8132130" cy="2316032"/>
          </a:xfrm>
        </p:grpSpPr>
        <p:sp>
          <p:nvSpPr>
            <p:cNvPr id="4" name="Rectángulo redondeado 23">
              <a:extLst>
                <a:ext uri="{FF2B5EF4-FFF2-40B4-BE49-F238E27FC236}">
                  <a16:creationId xmlns:a16="http://schemas.microsoft.com/office/drawing/2014/main" id="{919E26BB-B71B-D63E-BF7D-8524DE3B57FC}"/>
                </a:ext>
              </a:extLst>
            </p:cNvPr>
            <p:cNvSpPr/>
            <p:nvPr/>
          </p:nvSpPr>
          <p:spPr>
            <a:xfrm>
              <a:off x="560144" y="2244713"/>
              <a:ext cx="2149223" cy="1690179"/>
            </a:xfrm>
            <a:prstGeom prst="roundRect">
              <a:avLst>
                <a:gd name="adj" fmla="val 87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3599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ángulo redondeado 2">
              <a:extLst>
                <a:ext uri="{FF2B5EF4-FFF2-40B4-BE49-F238E27FC236}">
                  <a16:creationId xmlns:a16="http://schemas.microsoft.com/office/drawing/2014/main" id="{8D63EA87-6098-9ADC-791E-74976C4DA160}"/>
                </a:ext>
              </a:extLst>
            </p:cNvPr>
            <p:cNvSpPr/>
            <p:nvPr/>
          </p:nvSpPr>
          <p:spPr>
            <a:xfrm>
              <a:off x="2822679" y="2264352"/>
              <a:ext cx="5869595" cy="1690179"/>
            </a:xfrm>
            <a:prstGeom prst="roundRect">
              <a:avLst>
                <a:gd name="adj" fmla="val 87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3599"/>
            </a:p>
          </p:txBody>
        </p:sp>
        <p:sp>
          <p:nvSpPr>
            <p:cNvPr id="7" name="Forma libre 4">
              <a:extLst>
                <a:ext uri="{FF2B5EF4-FFF2-40B4-BE49-F238E27FC236}">
                  <a16:creationId xmlns:a16="http://schemas.microsoft.com/office/drawing/2014/main" id="{75DADA33-C047-2E1A-F93F-9EA06C8D6558}"/>
                </a:ext>
              </a:extLst>
            </p:cNvPr>
            <p:cNvSpPr/>
            <p:nvPr/>
          </p:nvSpPr>
          <p:spPr>
            <a:xfrm>
              <a:off x="2664673" y="1638499"/>
              <a:ext cx="5313253" cy="569422"/>
            </a:xfrm>
            <a:custGeom>
              <a:avLst/>
              <a:gdLst>
                <a:gd name="connsiteX0" fmla="*/ 0 w 4876800"/>
                <a:gd name="connsiteY0" fmla="*/ 89408 h 894080"/>
                <a:gd name="connsiteX1" fmla="*/ 89408 w 4876800"/>
                <a:gd name="connsiteY1" fmla="*/ 0 h 894080"/>
                <a:gd name="connsiteX2" fmla="*/ 4787392 w 4876800"/>
                <a:gd name="connsiteY2" fmla="*/ 0 h 894080"/>
                <a:gd name="connsiteX3" fmla="*/ 4876800 w 4876800"/>
                <a:gd name="connsiteY3" fmla="*/ 89408 h 894080"/>
                <a:gd name="connsiteX4" fmla="*/ 4876800 w 4876800"/>
                <a:gd name="connsiteY4" fmla="*/ 804672 h 894080"/>
                <a:gd name="connsiteX5" fmla="*/ 4787392 w 4876800"/>
                <a:gd name="connsiteY5" fmla="*/ 894080 h 894080"/>
                <a:gd name="connsiteX6" fmla="*/ 89408 w 4876800"/>
                <a:gd name="connsiteY6" fmla="*/ 894080 h 894080"/>
                <a:gd name="connsiteX7" fmla="*/ 0 w 4876800"/>
                <a:gd name="connsiteY7" fmla="*/ 804672 h 894080"/>
                <a:gd name="connsiteX8" fmla="*/ 0 w 4876800"/>
                <a:gd name="connsiteY8" fmla="*/ 89408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894080">
                  <a:moveTo>
                    <a:pt x="0" y="89408"/>
                  </a:moveTo>
                  <a:cubicBezTo>
                    <a:pt x="0" y="40029"/>
                    <a:pt x="40029" y="0"/>
                    <a:pt x="89408" y="0"/>
                  </a:cubicBezTo>
                  <a:lnTo>
                    <a:pt x="4787392" y="0"/>
                  </a:lnTo>
                  <a:cubicBezTo>
                    <a:pt x="4836771" y="0"/>
                    <a:pt x="4876800" y="40029"/>
                    <a:pt x="4876800" y="89408"/>
                  </a:cubicBezTo>
                  <a:lnTo>
                    <a:pt x="4876800" y="804672"/>
                  </a:lnTo>
                  <a:cubicBezTo>
                    <a:pt x="4876800" y="854051"/>
                    <a:pt x="4836771" y="894080"/>
                    <a:pt x="4787392" y="894080"/>
                  </a:cubicBezTo>
                  <a:lnTo>
                    <a:pt x="89408" y="894080"/>
                  </a:lnTo>
                  <a:cubicBezTo>
                    <a:pt x="40029" y="894080"/>
                    <a:pt x="0" y="854051"/>
                    <a:pt x="0" y="804672"/>
                  </a:cubicBezTo>
                  <a:lnTo>
                    <a:pt x="0" y="89408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360" tIns="102360" rIns="1090062" bIns="102360" numCol="1" spcCol="1270" anchor="ctr" anchorCtr="0">
              <a:noAutofit/>
            </a:bodyPr>
            <a:lstStyle/>
            <a:p>
              <a:pPr defTabSz="888778">
                <a:lnSpc>
                  <a:spcPct val="90000"/>
                </a:lnSpc>
                <a:spcAft>
                  <a:spcPct val="35000"/>
                </a:spcAft>
              </a:pPr>
              <a:r>
                <a:rPr lang="es-ES" sz="2000"/>
                <a:t>LÍNEA MÉDICA  AXA</a:t>
              </a:r>
            </a:p>
          </p:txBody>
        </p:sp>
        <p:sp>
          <p:nvSpPr>
            <p:cNvPr id="8" name="Forma libre 5">
              <a:extLst>
                <a:ext uri="{FF2B5EF4-FFF2-40B4-BE49-F238E27FC236}">
                  <a16:creationId xmlns:a16="http://schemas.microsoft.com/office/drawing/2014/main" id="{A495EF8C-584A-79E8-0FE5-9623FA4AA5D3}"/>
                </a:ext>
              </a:extLst>
            </p:cNvPr>
            <p:cNvSpPr/>
            <p:nvPr/>
          </p:nvSpPr>
          <p:spPr>
            <a:xfrm>
              <a:off x="2924251" y="2327595"/>
              <a:ext cx="5343295" cy="554387"/>
            </a:xfrm>
            <a:custGeom>
              <a:avLst/>
              <a:gdLst>
                <a:gd name="connsiteX0" fmla="*/ 0 w 4876800"/>
                <a:gd name="connsiteY0" fmla="*/ 89408 h 894080"/>
                <a:gd name="connsiteX1" fmla="*/ 89408 w 4876800"/>
                <a:gd name="connsiteY1" fmla="*/ 0 h 894080"/>
                <a:gd name="connsiteX2" fmla="*/ 4787392 w 4876800"/>
                <a:gd name="connsiteY2" fmla="*/ 0 h 894080"/>
                <a:gd name="connsiteX3" fmla="*/ 4876800 w 4876800"/>
                <a:gd name="connsiteY3" fmla="*/ 89408 h 894080"/>
                <a:gd name="connsiteX4" fmla="*/ 4876800 w 4876800"/>
                <a:gd name="connsiteY4" fmla="*/ 804672 h 894080"/>
                <a:gd name="connsiteX5" fmla="*/ 4787392 w 4876800"/>
                <a:gd name="connsiteY5" fmla="*/ 894080 h 894080"/>
                <a:gd name="connsiteX6" fmla="*/ 89408 w 4876800"/>
                <a:gd name="connsiteY6" fmla="*/ 894080 h 894080"/>
                <a:gd name="connsiteX7" fmla="*/ 0 w 4876800"/>
                <a:gd name="connsiteY7" fmla="*/ 804672 h 894080"/>
                <a:gd name="connsiteX8" fmla="*/ 0 w 4876800"/>
                <a:gd name="connsiteY8" fmla="*/ 89408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894080">
                  <a:moveTo>
                    <a:pt x="0" y="89408"/>
                  </a:moveTo>
                  <a:cubicBezTo>
                    <a:pt x="0" y="40029"/>
                    <a:pt x="40029" y="0"/>
                    <a:pt x="89408" y="0"/>
                  </a:cubicBezTo>
                  <a:lnTo>
                    <a:pt x="4787392" y="0"/>
                  </a:lnTo>
                  <a:cubicBezTo>
                    <a:pt x="4836771" y="0"/>
                    <a:pt x="4876800" y="40029"/>
                    <a:pt x="4876800" y="89408"/>
                  </a:cubicBezTo>
                  <a:lnTo>
                    <a:pt x="4876800" y="804672"/>
                  </a:lnTo>
                  <a:cubicBezTo>
                    <a:pt x="4876800" y="854051"/>
                    <a:pt x="4836771" y="894080"/>
                    <a:pt x="4787392" y="894080"/>
                  </a:cubicBezTo>
                  <a:lnTo>
                    <a:pt x="89408" y="894080"/>
                  </a:lnTo>
                  <a:cubicBezTo>
                    <a:pt x="40029" y="894080"/>
                    <a:pt x="0" y="854051"/>
                    <a:pt x="0" y="804672"/>
                  </a:cubicBezTo>
                  <a:lnTo>
                    <a:pt x="0" y="89408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360" tIns="102360" rIns="1091688" bIns="102360" numCol="1" spcCol="1270" anchor="ctr" anchorCtr="0">
              <a:noAutofit/>
            </a:bodyPr>
            <a:lstStyle/>
            <a:p>
              <a:pPr defTabSz="888778">
                <a:lnSpc>
                  <a:spcPct val="90000"/>
                </a:lnSpc>
                <a:spcAft>
                  <a:spcPct val="35000"/>
                </a:spcAft>
              </a:pPr>
              <a:r>
                <a:rPr lang="es-ES" sz="2000"/>
                <a:t>LÍNEA DE ATENCIÓN SACS</a:t>
              </a:r>
            </a:p>
          </p:txBody>
        </p:sp>
        <p:sp>
          <p:nvSpPr>
            <p:cNvPr id="9" name="Forma libre 7">
              <a:extLst>
                <a:ext uri="{FF2B5EF4-FFF2-40B4-BE49-F238E27FC236}">
                  <a16:creationId xmlns:a16="http://schemas.microsoft.com/office/drawing/2014/main" id="{FBE554A8-22D0-5BB0-3738-16E2695A2605}"/>
                </a:ext>
              </a:extLst>
            </p:cNvPr>
            <p:cNvSpPr/>
            <p:nvPr/>
          </p:nvSpPr>
          <p:spPr>
            <a:xfrm>
              <a:off x="3252446" y="3004253"/>
              <a:ext cx="5326967" cy="893847"/>
            </a:xfrm>
            <a:custGeom>
              <a:avLst/>
              <a:gdLst>
                <a:gd name="connsiteX0" fmla="*/ 0 w 4876800"/>
                <a:gd name="connsiteY0" fmla="*/ 89408 h 894080"/>
                <a:gd name="connsiteX1" fmla="*/ 89408 w 4876800"/>
                <a:gd name="connsiteY1" fmla="*/ 0 h 894080"/>
                <a:gd name="connsiteX2" fmla="*/ 4787392 w 4876800"/>
                <a:gd name="connsiteY2" fmla="*/ 0 h 894080"/>
                <a:gd name="connsiteX3" fmla="*/ 4876800 w 4876800"/>
                <a:gd name="connsiteY3" fmla="*/ 89408 h 894080"/>
                <a:gd name="connsiteX4" fmla="*/ 4876800 w 4876800"/>
                <a:gd name="connsiteY4" fmla="*/ 804672 h 894080"/>
                <a:gd name="connsiteX5" fmla="*/ 4787392 w 4876800"/>
                <a:gd name="connsiteY5" fmla="*/ 894080 h 894080"/>
                <a:gd name="connsiteX6" fmla="*/ 89408 w 4876800"/>
                <a:gd name="connsiteY6" fmla="*/ 894080 h 894080"/>
                <a:gd name="connsiteX7" fmla="*/ 0 w 4876800"/>
                <a:gd name="connsiteY7" fmla="*/ 804672 h 894080"/>
                <a:gd name="connsiteX8" fmla="*/ 0 w 4876800"/>
                <a:gd name="connsiteY8" fmla="*/ 89408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894080">
                  <a:moveTo>
                    <a:pt x="0" y="89408"/>
                  </a:moveTo>
                  <a:cubicBezTo>
                    <a:pt x="0" y="40029"/>
                    <a:pt x="40029" y="0"/>
                    <a:pt x="89408" y="0"/>
                  </a:cubicBezTo>
                  <a:lnTo>
                    <a:pt x="4787392" y="0"/>
                  </a:lnTo>
                  <a:cubicBezTo>
                    <a:pt x="4836771" y="0"/>
                    <a:pt x="4876800" y="40029"/>
                    <a:pt x="4876800" y="89408"/>
                  </a:cubicBezTo>
                  <a:lnTo>
                    <a:pt x="4876800" y="804672"/>
                  </a:lnTo>
                  <a:cubicBezTo>
                    <a:pt x="4876800" y="854051"/>
                    <a:pt x="4836771" y="894080"/>
                    <a:pt x="4787392" y="894080"/>
                  </a:cubicBezTo>
                  <a:lnTo>
                    <a:pt x="89408" y="894080"/>
                  </a:lnTo>
                  <a:cubicBezTo>
                    <a:pt x="40029" y="894080"/>
                    <a:pt x="0" y="854051"/>
                    <a:pt x="0" y="804672"/>
                  </a:cubicBezTo>
                  <a:lnTo>
                    <a:pt x="0" y="89408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360" tIns="102360" rIns="1091688" bIns="102360" numCol="1" spcCol="1270" anchor="ctr" anchorCtr="0">
              <a:noAutofit/>
            </a:bodyPr>
            <a:lstStyle/>
            <a:p>
              <a:pPr defTabSz="888778">
                <a:lnSpc>
                  <a:spcPct val="90000"/>
                </a:lnSpc>
                <a:spcAft>
                  <a:spcPct val="35000"/>
                </a:spcAft>
              </a:pPr>
              <a:r>
                <a:rPr lang="es-MX" sz="1200" b="1" dirty="0">
                  <a:sym typeface="Calibri"/>
                </a:rPr>
                <a:t>PROFESIONALES DE ACOMPAÑAMIENTO AL EVENTO (PAE) POR UBICACIÓN (ZONA DE INFLUENCIA)</a:t>
              </a:r>
            </a:p>
            <a:p>
              <a:pPr defTabSz="888778">
                <a:lnSpc>
                  <a:spcPct val="90000"/>
                </a:lnSpc>
                <a:spcAft>
                  <a:spcPct val="35000"/>
                </a:spcAft>
              </a:pPr>
              <a:r>
                <a:rPr lang="es-MX" sz="1100" dirty="0">
                  <a:solidFill>
                    <a:schemeClr val="bg1"/>
                  </a:solidFill>
                  <a:ea typeface="Calibri"/>
                  <a:cs typeface="Calibri"/>
                  <a:sym typeface="Calibri"/>
                </a:rPr>
                <a:t>(PAE TIPO 1, 2 y 3)</a:t>
              </a:r>
              <a:endParaRPr lang="es-ES" sz="1100" dirty="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0" name="Forma libre 8">
              <a:extLst>
                <a:ext uri="{FF2B5EF4-FFF2-40B4-BE49-F238E27FC236}">
                  <a16:creationId xmlns:a16="http://schemas.microsoft.com/office/drawing/2014/main" id="{273247CF-7119-7384-9D41-192FB6EEECBE}"/>
                </a:ext>
              </a:extLst>
            </p:cNvPr>
            <p:cNvSpPr/>
            <p:nvPr/>
          </p:nvSpPr>
          <p:spPr>
            <a:xfrm>
              <a:off x="7058367" y="1932698"/>
              <a:ext cx="581001" cy="581001"/>
            </a:xfrm>
            <a:custGeom>
              <a:avLst/>
              <a:gdLst>
                <a:gd name="connsiteX0" fmla="*/ 0 w 581152"/>
                <a:gd name="connsiteY0" fmla="*/ 319634 h 581152"/>
                <a:gd name="connsiteX1" fmla="*/ 130759 w 581152"/>
                <a:gd name="connsiteY1" fmla="*/ 319634 h 581152"/>
                <a:gd name="connsiteX2" fmla="*/ 130759 w 581152"/>
                <a:gd name="connsiteY2" fmla="*/ 0 h 581152"/>
                <a:gd name="connsiteX3" fmla="*/ 450393 w 581152"/>
                <a:gd name="connsiteY3" fmla="*/ 0 h 581152"/>
                <a:gd name="connsiteX4" fmla="*/ 450393 w 581152"/>
                <a:gd name="connsiteY4" fmla="*/ 319634 h 581152"/>
                <a:gd name="connsiteX5" fmla="*/ 581152 w 581152"/>
                <a:gd name="connsiteY5" fmla="*/ 319634 h 581152"/>
                <a:gd name="connsiteX6" fmla="*/ 290576 w 581152"/>
                <a:gd name="connsiteY6" fmla="*/ 581152 h 581152"/>
                <a:gd name="connsiteX7" fmla="*/ 0 w 581152"/>
                <a:gd name="connsiteY7" fmla="*/ 319634 h 5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152" h="581152">
                  <a:moveTo>
                    <a:pt x="0" y="319634"/>
                  </a:moveTo>
                  <a:lnTo>
                    <a:pt x="130759" y="319634"/>
                  </a:lnTo>
                  <a:lnTo>
                    <a:pt x="130759" y="0"/>
                  </a:lnTo>
                  <a:lnTo>
                    <a:pt x="450393" y="0"/>
                  </a:lnTo>
                  <a:lnTo>
                    <a:pt x="450393" y="319634"/>
                  </a:lnTo>
                  <a:lnTo>
                    <a:pt x="581152" y="319634"/>
                  </a:lnTo>
                  <a:lnTo>
                    <a:pt x="290576" y="581152"/>
                  </a:lnTo>
                  <a:lnTo>
                    <a:pt x="0" y="319634"/>
                  </a:lnTo>
                  <a:close/>
                </a:path>
              </a:pathLst>
            </a:custGeom>
            <a:solidFill>
              <a:schemeClr val="bg1">
                <a:lumMod val="75000"/>
                <a:alpha val="9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119" tIns="25394" rIns="156119" bIns="169191" numCol="1" spcCol="1270" anchor="ctr" anchorCtr="0">
              <a:noAutofit/>
            </a:bodyPr>
            <a:lstStyle/>
            <a:p>
              <a:pPr algn="ctr" defTabSz="888778">
                <a:lnSpc>
                  <a:spcPct val="90000"/>
                </a:lnSpc>
                <a:spcAft>
                  <a:spcPct val="35000"/>
                </a:spcAft>
              </a:pPr>
              <a:endParaRPr lang="es-ES" sz="2000"/>
            </a:p>
          </p:txBody>
        </p:sp>
        <p:sp>
          <p:nvSpPr>
            <p:cNvPr id="11" name="Forma libre 9">
              <a:extLst>
                <a:ext uri="{FF2B5EF4-FFF2-40B4-BE49-F238E27FC236}">
                  <a16:creationId xmlns:a16="http://schemas.microsoft.com/office/drawing/2014/main" id="{D5D7324D-BCE3-A798-41F5-D44E76CCDE07}"/>
                </a:ext>
              </a:extLst>
            </p:cNvPr>
            <p:cNvSpPr/>
            <p:nvPr/>
          </p:nvSpPr>
          <p:spPr>
            <a:xfrm>
              <a:off x="7639368" y="2635688"/>
              <a:ext cx="581001" cy="581001"/>
            </a:xfrm>
            <a:custGeom>
              <a:avLst/>
              <a:gdLst>
                <a:gd name="connsiteX0" fmla="*/ 0 w 581152"/>
                <a:gd name="connsiteY0" fmla="*/ 319634 h 581152"/>
                <a:gd name="connsiteX1" fmla="*/ 130759 w 581152"/>
                <a:gd name="connsiteY1" fmla="*/ 319634 h 581152"/>
                <a:gd name="connsiteX2" fmla="*/ 130759 w 581152"/>
                <a:gd name="connsiteY2" fmla="*/ 0 h 581152"/>
                <a:gd name="connsiteX3" fmla="*/ 450393 w 581152"/>
                <a:gd name="connsiteY3" fmla="*/ 0 h 581152"/>
                <a:gd name="connsiteX4" fmla="*/ 450393 w 581152"/>
                <a:gd name="connsiteY4" fmla="*/ 319634 h 581152"/>
                <a:gd name="connsiteX5" fmla="*/ 581152 w 581152"/>
                <a:gd name="connsiteY5" fmla="*/ 319634 h 581152"/>
                <a:gd name="connsiteX6" fmla="*/ 290576 w 581152"/>
                <a:gd name="connsiteY6" fmla="*/ 581152 h 581152"/>
                <a:gd name="connsiteX7" fmla="*/ 0 w 581152"/>
                <a:gd name="connsiteY7" fmla="*/ 319634 h 5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152" h="581152">
                  <a:moveTo>
                    <a:pt x="0" y="319634"/>
                  </a:moveTo>
                  <a:lnTo>
                    <a:pt x="130759" y="319634"/>
                  </a:lnTo>
                  <a:lnTo>
                    <a:pt x="130759" y="0"/>
                  </a:lnTo>
                  <a:lnTo>
                    <a:pt x="450393" y="0"/>
                  </a:lnTo>
                  <a:lnTo>
                    <a:pt x="450393" y="319634"/>
                  </a:lnTo>
                  <a:lnTo>
                    <a:pt x="581152" y="319634"/>
                  </a:lnTo>
                  <a:lnTo>
                    <a:pt x="290576" y="581152"/>
                  </a:lnTo>
                  <a:lnTo>
                    <a:pt x="0" y="319634"/>
                  </a:lnTo>
                  <a:close/>
                </a:path>
              </a:pathLst>
            </a:custGeom>
            <a:solidFill>
              <a:schemeClr val="bg1">
                <a:lumMod val="75000"/>
                <a:alpha val="9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119" tIns="25394" rIns="156119" bIns="169191" numCol="1" spcCol="1270" anchor="ctr" anchorCtr="0">
              <a:noAutofit/>
            </a:bodyPr>
            <a:lstStyle/>
            <a:p>
              <a:pPr algn="ctr" defTabSz="888778">
                <a:lnSpc>
                  <a:spcPct val="90000"/>
                </a:lnSpc>
                <a:spcAft>
                  <a:spcPct val="35000"/>
                </a:spcAft>
              </a:pPr>
              <a:endParaRPr lang="es-ES" sz="20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67551CD-1DF0-EB26-26D7-6BD03F32C1CB}"/>
                </a:ext>
              </a:extLst>
            </p:cNvPr>
            <p:cNvSpPr txBox="1"/>
            <p:nvPr/>
          </p:nvSpPr>
          <p:spPr>
            <a:xfrm>
              <a:off x="560144" y="2897275"/>
              <a:ext cx="214922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sz="180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COORDINACIÓN</a:t>
              </a:r>
              <a:endParaRPr lang="es-CO" sz="18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7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38789" y="1722796"/>
            <a:ext cx="5645946" cy="2144710"/>
          </a:xfrm>
          <a:prstGeom prst="rect">
            <a:avLst/>
          </a:prstGeom>
        </p:spPr>
        <p:txBody>
          <a:bodyPr spcFirstLastPara="1" vert="horz" wrap="square" lIns="0" tIns="8402" rIns="0" bIns="0" rtlCol="0" anchor="t" anchorCtr="0">
            <a:spAutoFit/>
          </a:bodyPr>
          <a:lstStyle/>
          <a:p>
            <a:pPr marL="59381" indent="0" algn="ctr">
              <a:spcBef>
                <a:spcPts val="66"/>
              </a:spcBef>
              <a:buNone/>
            </a:pPr>
            <a:r>
              <a:rPr lang="es-CO" sz="5999" spc="-476" dirty="0"/>
              <a:t>ACTIVACIÓN DE CASOS</a:t>
            </a:r>
            <a:endParaRPr spc="-476" dirty="0"/>
          </a:p>
        </p:txBody>
      </p:sp>
      <p:sp>
        <p:nvSpPr>
          <p:cNvPr id="13" name="object 13"/>
          <p:cNvSpPr/>
          <p:nvPr/>
        </p:nvSpPr>
        <p:spPr>
          <a:xfrm>
            <a:off x="7113369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3198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13369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3198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3369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3198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13369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03198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3369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03198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13369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03198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3369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3198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13369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03198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37060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26891" y="66671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16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17538"/>
                </a:lnTo>
                <a:lnTo>
                  <a:pt x="35064" y="7861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37060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26891" y="75655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37060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26891" y="846380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37060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26891" y="93620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37060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26891" y="397232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37060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891" y="487063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37060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26891" y="576891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64"/>
                </a:lnTo>
                <a:lnTo>
                  <a:pt x="27216" y="35064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37060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26891" y="1026039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03"/>
                </a:lnTo>
                <a:lnTo>
                  <a:pt x="7848" y="35051"/>
                </a:lnTo>
                <a:lnTo>
                  <a:pt x="27216" y="35051"/>
                </a:lnTo>
                <a:lnTo>
                  <a:pt x="35064" y="27203"/>
                </a:lnTo>
                <a:lnTo>
                  <a:pt x="35064" y="17525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05093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05093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15263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15263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25435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25435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53560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3560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74581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74581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4752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984752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9491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9491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445774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45774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55946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55946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266115" y="4655567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66115" y="4745396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805093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805093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715263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15263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625435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625435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53560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53560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52" y="27216"/>
                </a:lnTo>
                <a:lnTo>
                  <a:pt x="35052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074581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074581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984752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984752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89491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89491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27216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16"/>
                </a:lnTo>
                <a:lnTo>
                  <a:pt x="7861" y="35064"/>
                </a:lnTo>
                <a:lnTo>
                  <a:pt x="17538" y="35064"/>
                </a:lnTo>
                <a:lnTo>
                  <a:pt x="27216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16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45774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445774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355946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55946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5" y="35064"/>
                </a:lnTo>
                <a:lnTo>
                  <a:pt x="27203" y="35064"/>
                </a:lnTo>
                <a:lnTo>
                  <a:pt x="35051" y="27216"/>
                </a:lnTo>
                <a:lnTo>
                  <a:pt x="35051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66115" y="447925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266115" y="4569088"/>
            <a:ext cx="23526" cy="2352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27203" y="0"/>
                </a:moveTo>
                <a:lnTo>
                  <a:pt x="7848" y="0"/>
                </a:lnTo>
                <a:lnTo>
                  <a:pt x="0" y="7848"/>
                </a:lnTo>
                <a:lnTo>
                  <a:pt x="0" y="27216"/>
                </a:lnTo>
                <a:lnTo>
                  <a:pt x="7848" y="35064"/>
                </a:lnTo>
                <a:lnTo>
                  <a:pt x="17526" y="35064"/>
                </a:lnTo>
                <a:lnTo>
                  <a:pt x="27203" y="35064"/>
                </a:lnTo>
                <a:lnTo>
                  <a:pt x="35064" y="27216"/>
                </a:lnTo>
                <a:lnTo>
                  <a:pt x="35064" y="7848"/>
                </a:lnTo>
                <a:lnTo>
                  <a:pt x="27203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pPr defTabSz="604999"/>
            <a:endParaRPr sz="1191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44722" y="670"/>
            <a:ext cx="6654561" cy="5142161"/>
            <a:chOff x="3" y="0"/>
            <a:chExt cx="10058400" cy="7772400"/>
          </a:xfrm>
        </p:grpSpPr>
        <p:sp>
          <p:nvSpPr>
            <p:cNvPr id="86" name="object 86"/>
            <p:cNvSpPr/>
            <p:nvPr/>
          </p:nvSpPr>
          <p:spPr>
            <a:xfrm>
              <a:off x="8603996" y="1685632"/>
              <a:ext cx="437515" cy="578485"/>
            </a:xfrm>
            <a:custGeom>
              <a:avLst/>
              <a:gdLst/>
              <a:ahLst/>
              <a:cxnLst/>
              <a:rect l="l" t="t" r="r" b="b"/>
              <a:pathLst>
                <a:path w="437515" h="578485">
                  <a:moveTo>
                    <a:pt x="35064" y="550964"/>
                  </a:moveTo>
                  <a:lnTo>
                    <a:pt x="27216" y="543115"/>
                  </a:lnTo>
                  <a:lnTo>
                    <a:pt x="7848" y="543115"/>
                  </a:lnTo>
                  <a:lnTo>
                    <a:pt x="0" y="550964"/>
                  </a:lnTo>
                  <a:lnTo>
                    <a:pt x="0" y="570318"/>
                  </a:lnTo>
                  <a:lnTo>
                    <a:pt x="7848" y="578167"/>
                  </a:lnTo>
                  <a:lnTo>
                    <a:pt x="27216" y="578167"/>
                  </a:lnTo>
                  <a:lnTo>
                    <a:pt x="35064" y="570318"/>
                  </a:lnTo>
                  <a:lnTo>
                    <a:pt x="35064" y="560641"/>
                  </a:lnTo>
                  <a:lnTo>
                    <a:pt x="35064" y="550964"/>
                  </a:lnTo>
                  <a:close/>
                </a:path>
                <a:path w="437515" h="578485">
                  <a:moveTo>
                    <a:pt x="35064" y="415188"/>
                  </a:moveTo>
                  <a:lnTo>
                    <a:pt x="27216" y="407327"/>
                  </a:lnTo>
                  <a:lnTo>
                    <a:pt x="7848" y="407327"/>
                  </a:lnTo>
                  <a:lnTo>
                    <a:pt x="0" y="415188"/>
                  </a:lnTo>
                  <a:lnTo>
                    <a:pt x="0" y="434543"/>
                  </a:lnTo>
                  <a:lnTo>
                    <a:pt x="7848" y="442391"/>
                  </a:lnTo>
                  <a:lnTo>
                    <a:pt x="27216" y="442391"/>
                  </a:lnTo>
                  <a:lnTo>
                    <a:pt x="35064" y="434543"/>
                  </a:lnTo>
                  <a:lnTo>
                    <a:pt x="35064" y="424865"/>
                  </a:lnTo>
                  <a:lnTo>
                    <a:pt x="35064" y="415188"/>
                  </a:lnTo>
                  <a:close/>
                </a:path>
                <a:path w="437515" h="578485">
                  <a:moveTo>
                    <a:pt x="35064" y="279412"/>
                  </a:moveTo>
                  <a:lnTo>
                    <a:pt x="27216" y="271564"/>
                  </a:lnTo>
                  <a:lnTo>
                    <a:pt x="7848" y="271564"/>
                  </a:lnTo>
                  <a:lnTo>
                    <a:pt x="0" y="279412"/>
                  </a:lnTo>
                  <a:lnTo>
                    <a:pt x="0" y="298767"/>
                  </a:lnTo>
                  <a:lnTo>
                    <a:pt x="7848" y="306616"/>
                  </a:lnTo>
                  <a:lnTo>
                    <a:pt x="27216" y="306616"/>
                  </a:lnTo>
                  <a:lnTo>
                    <a:pt x="35064" y="298767"/>
                  </a:lnTo>
                  <a:lnTo>
                    <a:pt x="35064" y="289090"/>
                  </a:lnTo>
                  <a:lnTo>
                    <a:pt x="35064" y="279412"/>
                  </a:lnTo>
                  <a:close/>
                </a:path>
                <a:path w="437515" h="578485">
                  <a:moveTo>
                    <a:pt x="35064" y="143624"/>
                  </a:moveTo>
                  <a:lnTo>
                    <a:pt x="27216" y="135763"/>
                  </a:lnTo>
                  <a:lnTo>
                    <a:pt x="7848" y="135763"/>
                  </a:lnTo>
                  <a:lnTo>
                    <a:pt x="0" y="143624"/>
                  </a:lnTo>
                  <a:lnTo>
                    <a:pt x="0" y="162979"/>
                  </a:lnTo>
                  <a:lnTo>
                    <a:pt x="7848" y="170827"/>
                  </a:lnTo>
                  <a:lnTo>
                    <a:pt x="27216" y="170827"/>
                  </a:lnTo>
                  <a:lnTo>
                    <a:pt x="35064" y="162979"/>
                  </a:lnTo>
                  <a:lnTo>
                    <a:pt x="35064" y="153301"/>
                  </a:lnTo>
                  <a:lnTo>
                    <a:pt x="35064" y="143624"/>
                  </a:lnTo>
                  <a:close/>
                </a:path>
                <a:path w="437515" h="578485">
                  <a:moveTo>
                    <a:pt x="35064" y="7848"/>
                  </a:moveTo>
                  <a:lnTo>
                    <a:pt x="27216" y="0"/>
                  </a:lnTo>
                  <a:lnTo>
                    <a:pt x="7848" y="0"/>
                  </a:lnTo>
                  <a:lnTo>
                    <a:pt x="0" y="7848"/>
                  </a:lnTo>
                  <a:lnTo>
                    <a:pt x="0" y="27203"/>
                  </a:lnTo>
                  <a:lnTo>
                    <a:pt x="7848" y="35052"/>
                  </a:lnTo>
                  <a:lnTo>
                    <a:pt x="27216" y="35052"/>
                  </a:lnTo>
                  <a:lnTo>
                    <a:pt x="35064" y="27203"/>
                  </a:lnTo>
                  <a:lnTo>
                    <a:pt x="35064" y="17526"/>
                  </a:lnTo>
                  <a:lnTo>
                    <a:pt x="35064" y="7848"/>
                  </a:lnTo>
                  <a:close/>
                </a:path>
                <a:path w="437515" h="578485">
                  <a:moveTo>
                    <a:pt x="170840" y="550964"/>
                  </a:moveTo>
                  <a:lnTo>
                    <a:pt x="162991" y="543115"/>
                  </a:lnTo>
                  <a:lnTo>
                    <a:pt x="143624" y="543115"/>
                  </a:lnTo>
                  <a:lnTo>
                    <a:pt x="135775" y="550964"/>
                  </a:lnTo>
                  <a:lnTo>
                    <a:pt x="135775" y="570318"/>
                  </a:lnTo>
                  <a:lnTo>
                    <a:pt x="143624" y="578167"/>
                  </a:lnTo>
                  <a:lnTo>
                    <a:pt x="162991" y="578167"/>
                  </a:lnTo>
                  <a:lnTo>
                    <a:pt x="170840" y="570318"/>
                  </a:lnTo>
                  <a:lnTo>
                    <a:pt x="170840" y="560641"/>
                  </a:lnTo>
                  <a:lnTo>
                    <a:pt x="170840" y="550964"/>
                  </a:lnTo>
                  <a:close/>
                </a:path>
                <a:path w="437515" h="578485">
                  <a:moveTo>
                    <a:pt x="170840" y="415188"/>
                  </a:moveTo>
                  <a:lnTo>
                    <a:pt x="162991" y="407327"/>
                  </a:lnTo>
                  <a:lnTo>
                    <a:pt x="143624" y="407327"/>
                  </a:lnTo>
                  <a:lnTo>
                    <a:pt x="135775" y="415188"/>
                  </a:lnTo>
                  <a:lnTo>
                    <a:pt x="135775" y="434543"/>
                  </a:lnTo>
                  <a:lnTo>
                    <a:pt x="143624" y="442391"/>
                  </a:lnTo>
                  <a:lnTo>
                    <a:pt x="162991" y="442391"/>
                  </a:lnTo>
                  <a:lnTo>
                    <a:pt x="170840" y="434543"/>
                  </a:lnTo>
                  <a:lnTo>
                    <a:pt x="170840" y="424865"/>
                  </a:lnTo>
                  <a:lnTo>
                    <a:pt x="170840" y="415188"/>
                  </a:lnTo>
                  <a:close/>
                </a:path>
                <a:path w="437515" h="578485">
                  <a:moveTo>
                    <a:pt x="170840" y="279412"/>
                  </a:moveTo>
                  <a:lnTo>
                    <a:pt x="162991" y="271564"/>
                  </a:lnTo>
                  <a:lnTo>
                    <a:pt x="143624" y="271564"/>
                  </a:lnTo>
                  <a:lnTo>
                    <a:pt x="135775" y="279412"/>
                  </a:lnTo>
                  <a:lnTo>
                    <a:pt x="135775" y="298767"/>
                  </a:lnTo>
                  <a:lnTo>
                    <a:pt x="143624" y="306616"/>
                  </a:lnTo>
                  <a:lnTo>
                    <a:pt x="162991" y="306616"/>
                  </a:lnTo>
                  <a:lnTo>
                    <a:pt x="170840" y="298767"/>
                  </a:lnTo>
                  <a:lnTo>
                    <a:pt x="170840" y="289090"/>
                  </a:lnTo>
                  <a:lnTo>
                    <a:pt x="170840" y="279412"/>
                  </a:lnTo>
                  <a:close/>
                </a:path>
                <a:path w="437515" h="578485">
                  <a:moveTo>
                    <a:pt x="170840" y="143624"/>
                  </a:moveTo>
                  <a:lnTo>
                    <a:pt x="162991" y="135763"/>
                  </a:lnTo>
                  <a:lnTo>
                    <a:pt x="143624" y="135763"/>
                  </a:lnTo>
                  <a:lnTo>
                    <a:pt x="135775" y="143624"/>
                  </a:lnTo>
                  <a:lnTo>
                    <a:pt x="135775" y="162979"/>
                  </a:lnTo>
                  <a:lnTo>
                    <a:pt x="143624" y="170827"/>
                  </a:lnTo>
                  <a:lnTo>
                    <a:pt x="162991" y="170827"/>
                  </a:lnTo>
                  <a:lnTo>
                    <a:pt x="170840" y="162979"/>
                  </a:lnTo>
                  <a:lnTo>
                    <a:pt x="170840" y="153301"/>
                  </a:lnTo>
                  <a:lnTo>
                    <a:pt x="170840" y="143624"/>
                  </a:lnTo>
                  <a:close/>
                </a:path>
                <a:path w="437515" h="578485">
                  <a:moveTo>
                    <a:pt x="170840" y="7848"/>
                  </a:moveTo>
                  <a:lnTo>
                    <a:pt x="162991" y="0"/>
                  </a:lnTo>
                  <a:lnTo>
                    <a:pt x="143624" y="0"/>
                  </a:lnTo>
                  <a:lnTo>
                    <a:pt x="135775" y="7848"/>
                  </a:lnTo>
                  <a:lnTo>
                    <a:pt x="135775" y="27203"/>
                  </a:lnTo>
                  <a:lnTo>
                    <a:pt x="143624" y="35052"/>
                  </a:lnTo>
                  <a:lnTo>
                    <a:pt x="162991" y="35052"/>
                  </a:lnTo>
                  <a:lnTo>
                    <a:pt x="170840" y="27203"/>
                  </a:lnTo>
                  <a:lnTo>
                    <a:pt x="170840" y="17526"/>
                  </a:lnTo>
                  <a:lnTo>
                    <a:pt x="170840" y="7848"/>
                  </a:lnTo>
                  <a:close/>
                </a:path>
                <a:path w="437515" h="578485">
                  <a:moveTo>
                    <a:pt x="301548" y="550964"/>
                  </a:moveTo>
                  <a:lnTo>
                    <a:pt x="293700" y="543115"/>
                  </a:lnTo>
                  <a:lnTo>
                    <a:pt x="274332" y="543115"/>
                  </a:lnTo>
                  <a:lnTo>
                    <a:pt x="266484" y="550964"/>
                  </a:lnTo>
                  <a:lnTo>
                    <a:pt x="266484" y="570318"/>
                  </a:lnTo>
                  <a:lnTo>
                    <a:pt x="274332" y="578167"/>
                  </a:lnTo>
                  <a:lnTo>
                    <a:pt x="293700" y="578167"/>
                  </a:lnTo>
                  <a:lnTo>
                    <a:pt x="301548" y="570318"/>
                  </a:lnTo>
                  <a:lnTo>
                    <a:pt x="301548" y="560641"/>
                  </a:lnTo>
                  <a:lnTo>
                    <a:pt x="301548" y="550964"/>
                  </a:lnTo>
                  <a:close/>
                </a:path>
                <a:path w="437515" h="578485">
                  <a:moveTo>
                    <a:pt x="301548" y="415188"/>
                  </a:moveTo>
                  <a:lnTo>
                    <a:pt x="293700" y="407327"/>
                  </a:lnTo>
                  <a:lnTo>
                    <a:pt x="274332" y="407327"/>
                  </a:lnTo>
                  <a:lnTo>
                    <a:pt x="266484" y="415188"/>
                  </a:lnTo>
                  <a:lnTo>
                    <a:pt x="266484" y="434543"/>
                  </a:lnTo>
                  <a:lnTo>
                    <a:pt x="274332" y="442391"/>
                  </a:lnTo>
                  <a:lnTo>
                    <a:pt x="293700" y="442391"/>
                  </a:lnTo>
                  <a:lnTo>
                    <a:pt x="301548" y="434543"/>
                  </a:lnTo>
                  <a:lnTo>
                    <a:pt x="301548" y="424865"/>
                  </a:lnTo>
                  <a:lnTo>
                    <a:pt x="301548" y="415188"/>
                  </a:lnTo>
                  <a:close/>
                </a:path>
                <a:path w="437515" h="578485">
                  <a:moveTo>
                    <a:pt x="301548" y="279412"/>
                  </a:moveTo>
                  <a:lnTo>
                    <a:pt x="293700" y="271564"/>
                  </a:lnTo>
                  <a:lnTo>
                    <a:pt x="274332" y="271564"/>
                  </a:lnTo>
                  <a:lnTo>
                    <a:pt x="266484" y="279412"/>
                  </a:lnTo>
                  <a:lnTo>
                    <a:pt x="266484" y="298767"/>
                  </a:lnTo>
                  <a:lnTo>
                    <a:pt x="274332" y="306616"/>
                  </a:lnTo>
                  <a:lnTo>
                    <a:pt x="293700" y="306616"/>
                  </a:lnTo>
                  <a:lnTo>
                    <a:pt x="301548" y="298767"/>
                  </a:lnTo>
                  <a:lnTo>
                    <a:pt x="301548" y="289090"/>
                  </a:lnTo>
                  <a:lnTo>
                    <a:pt x="301548" y="279412"/>
                  </a:lnTo>
                  <a:close/>
                </a:path>
                <a:path w="437515" h="578485">
                  <a:moveTo>
                    <a:pt x="301548" y="143624"/>
                  </a:moveTo>
                  <a:lnTo>
                    <a:pt x="293700" y="135763"/>
                  </a:lnTo>
                  <a:lnTo>
                    <a:pt x="274332" y="135763"/>
                  </a:lnTo>
                  <a:lnTo>
                    <a:pt x="266484" y="143624"/>
                  </a:lnTo>
                  <a:lnTo>
                    <a:pt x="266484" y="162979"/>
                  </a:lnTo>
                  <a:lnTo>
                    <a:pt x="274332" y="170827"/>
                  </a:lnTo>
                  <a:lnTo>
                    <a:pt x="293700" y="170827"/>
                  </a:lnTo>
                  <a:lnTo>
                    <a:pt x="301548" y="162979"/>
                  </a:lnTo>
                  <a:lnTo>
                    <a:pt x="301548" y="153301"/>
                  </a:lnTo>
                  <a:lnTo>
                    <a:pt x="301548" y="143624"/>
                  </a:lnTo>
                  <a:close/>
                </a:path>
                <a:path w="437515" h="578485">
                  <a:moveTo>
                    <a:pt x="301548" y="7848"/>
                  </a:moveTo>
                  <a:lnTo>
                    <a:pt x="293700" y="0"/>
                  </a:lnTo>
                  <a:lnTo>
                    <a:pt x="274332" y="0"/>
                  </a:lnTo>
                  <a:lnTo>
                    <a:pt x="266484" y="7848"/>
                  </a:lnTo>
                  <a:lnTo>
                    <a:pt x="266484" y="27203"/>
                  </a:lnTo>
                  <a:lnTo>
                    <a:pt x="274332" y="35052"/>
                  </a:lnTo>
                  <a:lnTo>
                    <a:pt x="293700" y="35052"/>
                  </a:lnTo>
                  <a:lnTo>
                    <a:pt x="301548" y="27203"/>
                  </a:lnTo>
                  <a:lnTo>
                    <a:pt x="301548" y="17526"/>
                  </a:lnTo>
                  <a:lnTo>
                    <a:pt x="301548" y="7848"/>
                  </a:lnTo>
                  <a:close/>
                </a:path>
                <a:path w="437515" h="578485">
                  <a:moveTo>
                    <a:pt x="437337" y="550964"/>
                  </a:moveTo>
                  <a:lnTo>
                    <a:pt x="429488" y="543115"/>
                  </a:lnTo>
                  <a:lnTo>
                    <a:pt x="410121" y="543115"/>
                  </a:lnTo>
                  <a:lnTo>
                    <a:pt x="402272" y="550964"/>
                  </a:lnTo>
                  <a:lnTo>
                    <a:pt x="402272" y="570318"/>
                  </a:lnTo>
                  <a:lnTo>
                    <a:pt x="410121" y="578167"/>
                  </a:lnTo>
                  <a:lnTo>
                    <a:pt x="429488" y="578167"/>
                  </a:lnTo>
                  <a:lnTo>
                    <a:pt x="437337" y="570318"/>
                  </a:lnTo>
                  <a:lnTo>
                    <a:pt x="437337" y="560641"/>
                  </a:lnTo>
                  <a:lnTo>
                    <a:pt x="437337" y="550964"/>
                  </a:lnTo>
                  <a:close/>
                </a:path>
                <a:path w="437515" h="578485">
                  <a:moveTo>
                    <a:pt x="437337" y="415188"/>
                  </a:moveTo>
                  <a:lnTo>
                    <a:pt x="429488" y="407327"/>
                  </a:lnTo>
                  <a:lnTo>
                    <a:pt x="410121" y="407327"/>
                  </a:lnTo>
                  <a:lnTo>
                    <a:pt x="402272" y="415188"/>
                  </a:lnTo>
                  <a:lnTo>
                    <a:pt x="402272" y="434543"/>
                  </a:lnTo>
                  <a:lnTo>
                    <a:pt x="410121" y="442391"/>
                  </a:lnTo>
                  <a:lnTo>
                    <a:pt x="429488" y="442391"/>
                  </a:lnTo>
                  <a:lnTo>
                    <a:pt x="437337" y="434543"/>
                  </a:lnTo>
                  <a:lnTo>
                    <a:pt x="437337" y="424865"/>
                  </a:lnTo>
                  <a:lnTo>
                    <a:pt x="437337" y="415188"/>
                  </a:lnTo>
                  <a:close/>
                </a:path>
                <a:path w="437515" h="578485">
                  <a:moveTo>
                    <a:pt x="437337" y="279412"/>
                  </a:moveTo>
                  <a:lnTo>
                    <a:pt x="429488" y="271564"/>
                  </a:lnTo>
                  <a:lnTo>
                    <a:pt x="410121" y="271564"/>
                  </a:lnTo>
                  <a:lnTo>
                    <a:pt x="402272" y="279412"/>
                  </a:lnTo>
                  <a:lnTo>
                    <a:pt x="402272" y="298767"/>
                  </a:lnTo>
                  <a:lnTo>
                    <a:pt x="410121" y="306616"/>
                  </a:lnTo>
                  <a:lnTo>
                    <a:pt x="429488" y="306616"/>
                  </a:lnTo>
                  <a:lnTo>
                    <a:pt x="437337" y="298767"/>
                  </a:lnTo>
                  <a:lnTo>
                    <a:pt x="437337" y="289090"/>
                  </a:lnTo>
                  <a:lnTo>
                    <a:pt x="437337" y="279412"/>
                  </a:lnTo>
                  <a:close/>
                </a:path>
                <a:path w="437515" h="578485">
                  <a:moveTo>
                    <a:pt x="437337" y="143624"/>
                  </a:moveTo>
                  <a:lnTo>
                    <a:pt x="429488" y="135763"/>
                  </a:lnTo>
                  <a:lnTo>
                    <a:pt x="410121" y="135763"/>
                  </a:lnTo>
                  <a:lnTo>
                    <a:pt x="402272" y="143624"/>
                  </a:lnTo>
                  <a:lnTo>
                    <a:pt x="402272" y="162979"/>
                  </a:lnTo>
                  <a:lnTo>
                    <a:pt x="410121" y="170827"/>
                  </a:lnTo>
                  <a:lnTo>
                    <a:pt x="429488" y="170827"/>
                  </a:lnTo>
                  <a:lnTo>
                    <a:pt x="437337" y="162979"/>
                  </a:lnTo>
                  <a:lnTo>
                    <a:pt x="437337" y="153301"/>
                  </a:lnTo>
                  <a:lnTo>
                    <a:pt x="437337" y="143624"/>
                  </a:lnTo>
                  <a:close/>
                </a:path>
                <a:path w="437515" h="578485">
                  <a:moveTo>
                    <a:pt x="437337" y="7848"/>
                  </a:moveTo>
                  <a:lnTo>
                    <a:pt x="429488" y="0"/>
                  </a:lnTo>
                  <a:lnTo>
                    <a:pt x="410121" y="0"/>
                  </a:lnTo>
                  <a:lnTo>
                    <a:pt x="402272" y="7848"/>
                  </a:lnTo>
                  <a:lnTo>
                    <a:pt x="402272" y="27203"/>
                  </a:lnTo>
                  <a:lnTo>
                    <a:pt x="410121" y="35052"/>
                  </a:lnTo>
                  <a:lnTo>
                    <a:pt x="429488" y="35052"/>
                  </a:lnTo>
                  <a:lnTo>
                    <a:pt x="437337" y="27203"/>
                  </a:lnTo>
                  <a:lnTo>
                    <a:pt x="437337" y="17526"/>
                  </a:lnTo>
                  <a:lnTo>
                    <a:pt x="437337" y="784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5058100" y="0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5">
                  <a:moveTo>
                    <a:pt x="0" y="164005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988700" y="6203746"/>
              <a:ext cx="0" cy="1569085"/>
            </a:xfrm>
            <a:custGeom>
              <a:avLst/>
              <a:gdLst/>
              <a:ahLst/>
              <a:cxnLst/>
              <a:rect l="l" t="t" r="r" b="b"/>
              <a:pathLst>
                <a:path h="1569084">
                  <a:moveTo>
                    <a:pt x="0" y="156865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9438349" y="5586453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>
                  <a:moveTo>
                    <a:pt x="620052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" y="3443499"/>
              <a:ext cx="678180" cy="0"/>
            </a:xfrm>
            <a:custGeom>
              <a:avLst/>
              <a:gdLst/>
              <a:ahLst/>
              <a:cxnLst/>
              <a:rect l="l" t="t" r="r" b="b"/>
              <a:pathLst>
                <a:path w="678180">
                  <a:moveTo>
                    <a:pt x="67764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90346" y="1652739"/>
              <a:ext cx="8735695" cy="4538345"/>
            </a:xfrm>
            <a:custGeom>
              <a:avLst/>
              <a:gdLst/>
              <a:ahLst/>
              <a:cxnLst/>
              <a:rect l="l" t="t" r="r" b="b"/>
              <a:pathLst>
                <a:path w="8735695" h="4538345">
                  <a:moveTo>
                    <a:pt x="0" y="4538306"/>
                  </a:moveTo>
                  <a:lnTo>
                    <a:pt x="8735301" y="4538306"/>
                  </a:lnTo>
                  <a:lnTo>
                    <a:pt x="8735301" y="0"/>
                  </a:lnTo>
                  <a:lnTo>
                    <a:pt x="0" y="0"/>
                  </a:lnTo>
                  <a:lnTo>
                    <a:pt x="0" y="4538306"/>
                  </a:lnTo>
                  <a:close/>
                </a:path>
              </a:pathLst>
            </a:custGeom>
            <a:ln w="254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pPr defTabSz="604999"/>
              <a:endParaRPr sz="1191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30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88D5FF0C-467C-2ADA-8CC9-35D3B0ED10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655326"/>
              </p:ext>
            </p:extLst>
          </p:nvPr>
        </p:nvGraphicFramePr>
        <p:xfrm>
          <a:off x="1143000" y="791937"/>
          <a:ext cx="6776357" cy="346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4594"/>
            <a:ext cx="9144000" cy="486653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ACTIVACIÓN DE CASOS 2024</a:t>
            </a: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9C7D397C-4C78-EF11-BAC8-5B5027032F5E}"/>
              </a:ext>
            </a:extLst>
          </p:cNvPr>
          <p:cNvSpPr txBox="1"/>
          <p:nvPr/>
        </p:nvSpPr>
        <p:spPr>
          <a:xfrm>
            <a:off x="2500255" y="1663889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310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861ED8E-B6BD-96E1-EF90-018D82EC2C89}"/>
              </a:ext>
            </a:extLst>
          </p:cNvPr>
          <p:cNvSpPr txBox="1"/>
          <p:nvPr/>
        </p:nvSpPr>
        <p:spPr>
          <a:xfrm>
            <a:off x="3172468" y="1594064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320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554E08EC-8ED6-9D7B-1F93-FAA2D65E0DC5}"/>
              </a:ext>
            </a:extLst>
          </p:cNvPr>
          <p:cNvSpPr txBox="1"/>
          <p:nvPr/>
        </p:nvSpPr>
        <p:spPr>
          <a:xfrm>
            <a:off x="3801453" y="1726726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301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AE1D27D2-E3A7-183C-D471-91808D586171}"/>
              </a:ext>
            </a:extLst>
          </p:cNvPr>
          <p:cNvSpPr txBox="1"/>
          <p:nvPr/>
        </p:nvSpPr>
        <p:spPr>
          <a:xfrm>
            <a:off x="4416075" y="1516453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338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E6BCEB26-42F7-E6E1-FC1C-171D53AD2E0B}"/>
              </a:ext>
            </a:extLst>
          </p:cNvPr>
          <p:cNvSpPr txBox="1"/>
          <p:nvPr/>
        </p:nvSpPr>
        <p:spPr>
          <a:xfrm>
            <a:off x="5062420" y="1614426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322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15BBC617-17B2-710A-55A7-1C324959E5C9}"/>
              </a:ext>
            </a:extLst>
          </p:cNvPr>
          <p:cNvSpPr txBox="1"/>
          <p:nvPr/>
        </p:nvSpPr>
        <p:spPr>
          <a:xfrm>
            <a:off x="5677042" y="1683803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306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5CDBA684-89DB-AFC1-1848-E1EB2A2B93F4}"/>
              </a:ext>
            </a:extLst>
          </p:cNvPr>
          <p:cNvSpPr txBox="1"/>
          <p:nvPr/>
        </p:nvSpPr>
        <p:spPr>
          <a:xfrm>
            <a:off x="6307309" y="1130699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423</a:t>
            </a:r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FD492D26-CDFB-C5B9-1B7A-D3835B8AE5C5}"/>
              </a:ext>
            </a:extLst>
          </p:cNvPr>
          <p:cNvSpPr txBox="1"/>
          <p:nvPr/>
        </p:nvSpPr>
        <p:spPr>
          <a:xfrm>
            <a:off x="6901842" y="1416477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s-419" sz="1400" b="1" dirty="0">
              <a:solidFill>
                <a:srgbClr val="002060"/>
              </a:solidFill>
            </a:endParaRP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E8EF501D-9930-BFAA-7B33-183AF0B0B70A}"/>
              </a:ext>
            </a:extLst>
          </p:cNvPr>
          <p:cNvSpPr txBox="1"/>
          <p:nvPr/>
        </p:nvSpPr>
        <p:spPr>
          <a:xfrm>
            <a:off x="6938009" y="1416476"/>
            <a:ext cx="522688" cy="3102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dirty="0">
                <a:solidFill>
                  <a:srgbClr val="002060"/>
                </a:solidFill>
              </a:rPr>
              <a:t>366</a:t>
            </a:r>
            <a:endParaRPr lang="es-419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3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59EF9E-B0D0-6E66-6DEE-6CA3E4EF9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96491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CASOS CON RLP 2024 - NO EXITOSOS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FC41DD27-7F5D-13D1-D8E8-18B896F39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2855825"/>
              </p:ext>
            </p:extLst>
          </p:nvPr>
        </p:nvGraphicFramePr>
        <p:xfrm>
          <a:off x="5111565" y="1061091"/>
          <a:ext cx="3687425" cy="2961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F65092F2-FECB-0E3A-8BD6-6024AB57B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14071"/>
              </p:ext>
            </p:extLst>
          </p:nvPr>
        </p:nvGraphicFramePr>
        <p:xfrm>
          <a:off x="0" y="1363436"/>
          <a:ext cx="5690507" cy="2659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8A6B651-8A5D-9E74-426E-B5DFB52948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944178"/>
              </p:ext>
            </p:extLst>
          </p:nvPr>
        </p:nvGraphicFramePr>
        <p:xfrm>
          <a:off x="5451077" y="819750"/>
          <a:ext cx="3559629" cy="3262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775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9955"/>
            <a:ext cx="9144000" cy="496491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 panose="020B0403030403020204"/>
              </a:rPr>
              <a:t>CASOS POR DEPARTAMENTO 2024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3" name="Gráfico 2">
                <a:extLst>
                  <a:ext uri="{FF2B5EF4-FFF2-40B4-BE49-F238E27FC236}">
                    <a16:creationId xmlns:a16="http://schemas.microsoft.com/office/drawing/2014/main" id="{0F7B2708-D279-7FE4-06A5-9155C93923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2982410"/>
                  </p:ext>
                </p:extLst>
              </p:nvPr>
            </p:nvGraphicFramePr>
            <p:xfrm>
              <a:off x="-228602" y="573228"/>
              <a:ext cx="4023408" cy="426497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Gráfico 2">
                <a:extLst>
                  <a:ext uri="{FF2B5EF4-FFF2-40B4-BE49-F238E27FC236}">
                    <a16:creationId xmlns:a16="http://schemas.microsoft.com/office/drawing/2014/main" id="{0F7B2708-D279-7FE4-06A5-9155C93923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28602" y="573228"/>
                <a:ext cx="4023408" cy="426497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ACE043F-E888-7772-32FE-E72CFF32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84576"/>
              </p:ext>
            </p:extLst>
          </p:nvPr>
        </p:nvGraphicFramePr>
        <p:xfrm>
          <a:off x="3917270" y="933904"/>
          <a:ext cx="5030789" cy="3580213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185409">
                  <a:extLst>
                    <a:ext uri="{9D8B030D-6E8A-4147-A177-3AD203B41FA5}">
                      <a16:colId xmlns:a16="http://schemas.microsoft.com/office/drawing/2014/main" val="600022742"/>
                    </a:ext>
                  </a:extLst>
                </a:gridCol>
                <a:gridCol w="388180">
                  <a:extLst>
                    <a:ext uri="{9D8B030D-6E8A-4147-A177-3AD203B41FA5}">
                      <a16:colId xmlns:a16="http://schemas.microsoft.com/office/drawing/2014/main" val="3282944806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841226842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3417839384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95132041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1804165370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302009971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3784353340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1552876234"/>
                    </a:ext>
                  </a:extLst>
                </a:gridCol>
                <a:gridCol w="432150">
                  <a:extLst>
                    <a:ext uri="{9D8B030D-6E8A-4147-A177-3AD203B41FA5}">
                      <a16:colId xmlns:a16="http://schemas.microsoft.com/office/drawing/2014/main" val="123859823"/>
                    </a:ext>
                  </a:extLst>
                </a:gridCol>
              </a:tblGrid>
              <a:tr h="214881"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</a:rPr>
                        <a:t>DEPARTAMENTO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</a:rPr>
                        <a:t>ENERO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effectLst/>
                        </a:rPr>
                        <a:t>FEBRERO</a:t>
                      </a:r>
                      <a:endParaRPr lang="es-CO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effectLst/>
                        </a:rPr>
                        <a:t>MARZO</a:t>
                      </a:r>
                      <a:endParaRPr lang="es-CO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effectLst/>
                        </a:rPr>
                        <a:t>ABRIL</a:t>
                      </a:r>
                      <a:endParaRPr lang="es-CO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effectLst/>
                        </a:rPr>
                        <a:t>MAYO</a:t>
                      </a:r>
                      <a:endParaRPr lang="es-CO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effectLst/>
                        </a:rPr>
                        <a:t>JUNIO</a:t>
                      </a:r>
                      <a:endParaRPr lang="es-CO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>
                          <a:effectLst/>
                        </a:rPr>
                        <a:t>JULIO</a:t>
                      </a:r>
                      <a:endParaRPr lang="es-CO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</a:rPr>
                        <a:t>AGOSTO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700" u="none" strike="noStrike" dirty="0">
                          <a:effectLst/>
                        </a:rPr>
                        <a:t>Total general</a:t>
                      </a:r>
                      <a:endParaRPr lang="es-CO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43571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CUNDINAMARCA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118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137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121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154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109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119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1006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07096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ANTIOQUIA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65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63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548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43937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VALLE DEL CAUCA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35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221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074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SANTANDER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190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118596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BOLÍVAR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19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89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649522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CÓRDOBA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80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470407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ATLÁNTICO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493507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RISARALDA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118420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BOYACÁ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820871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CESAR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054978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MAGDALENA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790345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META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62257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NORTE DE SANTANDER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30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66572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CASANARE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29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076602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CALDAS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250344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TOLIMA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461296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SUCRE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202660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HUILA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29754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LA GUAJIRA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156959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QUINDÍO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634571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NARIÑO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554026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PUTUMAYO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432854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ARAUCA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89666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CAQUETÁ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1416"/>
                  </a:ext>
                </a:extLst>
              </a:tr>
              <a:tr h="129516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CAUCA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206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652980"/>
                  </a:ext>
                </a:extLst>
              </a:tr>
              <a:tr h="127432"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Total general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310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329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293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338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322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306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422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366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2686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4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43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51586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ACTIVACIÓN DE CASOS POR TIPO DE PAE 2024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C28B98D-A2EC-6B7D-1CF7-E56E7C95E8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048839"/>
              </p:ext>
            </p:extLst>
          </p:nvPr>
        </p:nvGraphicFramePr>
        <p:xfrm>
          <a:off x="1224642" y="1185862"/>
          <a:ext cx="6694716" cy="2771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99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59F3A12-3129-FD90-6DE6-066CF00A6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51586"/>
          </a:xfrm>
          <a:solidFill>
            <a:srgbClr val="1A9DD9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</a:rPr>
              <a:t>JORNADA DE ACTIVACIÓN DE CASOS 2024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968295A-557D-1F1E-A855-144DEA6DB8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577298"/>
              </p:ext>
            </p:extLst>
          </p:nvPr>
        </p:nvGraphicFramePr>
        <p:xfrm>
          <a:off x="975632" y="1143000"/>
          <a:ext cx="7192735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39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SACS 2023_HealthCare</Template>
  <TotalTime>5374</TotalTime>
  <Words>2950</Words>
  <Application>Microsoft Office PowerPoint</Application>
  <PresentationFormat>Presentación en pantalla (16:9)</PresentationFormat>
  <Paragraphs>1510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Aptos Display</vt:lpstr>
      <vt:lpstr>Myriad Pro Light</vt:lpstr>
      <vt:lpstr>Aptos Narrow</vt:lpstr>
      <vt:lpstr>Calibri</vt:lpstr>
      <vt:lpstr>Myriad Pro Light SemiCond</vt:lpstr>
      <vt:lpstr>Arial</vt:lpstr>
      <vt:lpstr>Myriad Pro</vt:lpstr>
      <vt:lpstr>Tahoma</vt:lpstr>
      <vt:lpstr>Arial (Cuerpo)</vt:lpstr>
      <vt:lpstr>Trebuchet MS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SACS</dc:creator>
  <cp:lastModifiedBy>Tatiana Moreno Calderon</cp:lastModifiedBy>
  <cp:revision>7</cp:revision>
  <dcterms:modified xsi:type="dcterms:W3CDTF">2024-09-09T20:27:45Z</dcterms:modified>
</cp:coreProperties>
</file>